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72" r:id="rId5"/>
    <p:sldId id="258" r:id="rId6"/>
    <p:sldId id="266" r:id="rId7"/>
    <p:sldId id="260" r:id="rId8"/>
    <p:sldId id="271" r:id="rId9"/>
    <p:sldId id="261" r:id="rId10"/>
    <p:sldId id="262" r:id="rId11"/>
    <p:sldId id="273" r:id="rId12"/>
    <p:sldId id="267" r:id="rId13"/>
    <p:sldId id="268" r:id="rId14"/>
    <p:sldId id="269" r:id="rId15"/>
    <p:sldId id="275" r:id="rId16"/>
    <p:sldId id="270" r:id="rId17"/>
    <p:sldId id="264" r:id="rId18"/>
    <p:sldId id="279" r:id="rId19"/>
    <p:sldId id="276" r:id="rId20"/>
    <p:sldId id="277" r:id="rId21"/>
    <p:sldId id="285" r:id="rId22"/>
    <p:sldId id="278" r:id="rId23"/>
    <p:sldId id="286" r:id="rId24"/>
    <p:sldId id="284" r:id="rId25"/>
    <p:sldId id="280" r:id="rId26"/>
    <p:sldId id="281" r:id="rId27"/>
    <p:sldId id="282" r:id="rId28"/>
    <p:sldId id="28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294C4-53C9-4753-BED7-48CB764BE5D6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DD9FB-C459-42DA-9BC2-97B66B783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RICHMAN GROUP OF COMPANIES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842452-34E6-4326-8EF9-8F057FD70A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RICHMAN GROUP OF COMPANIES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842452-34E6-4326-8EF9-8F057FD70A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RICHMAN GROUP OF COMPANIES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842452-34E6-4326-8EF9-8F057FD70A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RICHMAN GROUP OF COMPANIES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842452-34E6-4326-8EF9-8F057FD70A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RICHMAN GROUP OF COMPANIES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842452-34E6-4326-8EF9-8F057FD70A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RICHMAN GROUP OF COMPANIES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842452-34E6-4326-8EF9-8F057FD70A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RICHMAN GROUP OF COMPANIES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842452-34E6-4326-8EF9-8F057FD70A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RICHMAN GROUP OF COMPANIES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842452-34E6-4326-8EF9-8F057FD70A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6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0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0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6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6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1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4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5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9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0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33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CA8AD-35C1-4E2D-BC28-9BEE6A6379BB}" type="datetimeFigureOut">
              <a:rPr lang="en-US" smtClean="0"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7313-8032-4937-B53E-ADBB23E831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Affordable Housing Finance </a:t>
            </a:r>
            <a:br>
              <a:rPr lang="en-US" dirty="0" smtClean="0"/>
            </a:br>
            <a:r>
              <a:rPr lang="en-US" dirty="0" smtClean="0"/>
              <a:t>and GSEs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Levine</a:t>
            </a:r>
          </a:p>
          <a:p>
            <a:r>
              <a:rPr lang="en-US" dirty="0" smtClean="0"/>
              <a:t>RICHMAC Funding</a:t>
            </a:r>
            <a:endParaRPr lang="en-US" dirty="0"/>
          </a:p>
        </p:txBody>
      </p:sp>
      <p:pic>
        <p:nvPicPr>
          <p:cNvPr id="4" name="Picture 3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0574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8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GSE Products for Affordable Housing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228600" y="15240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IMPORTANT TO NOTE: Freddie </a:t>
            </a:r>
            <a:r>
              <a:rPr lang="en-US" dirty="0" smtClean="0"/>
              <a:t>and Fannie do not provide construction financing.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What types of projects are eligible for Immediate Financing?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Moderate </a:t>
            </a:r>
            <a:r>
              <a:rPr lang="en-US" dirty="0" smtClean="0"/>
              <a:t>Rehabs (no massive tenant relocation)</a:t>
            </a:r>
            <a:endParaRPr lang="en-US" dirty="0"/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These would be eligible for Fannie or Freddie </a:t>
            </a:r>
            <a:r>
              <a:rPr lang="en-US" u="sng" dirty="0"/>
              <a:t>Immediate Funding </a:t>
            </a:r>
            <a:endParaRPr lang="en-US" u="sng" dirty="0" smtClean="0"/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What types of projects need Construction Financing?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New Construction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Substantial </a:t>
            </a:r>
            <a:r>
              <a:rPr lang="en-US" dirty="0" smtClean="0"/>
              <a:t>Rehabs involving relocation/interruption of NOI/changing of mechanical systems</a:t>
            </a:r>
            <a:endParaRPr lang="en-US" dirty="0" smtClean="0"/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These would be eligible for Freddie </a:t>
            </a:r>
            <a:r>
              <a:rPr lang="en-US" u="sng" dirty="0" smtClean="0"/>
              <a:t>Forward Execution 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76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TAKE A BREATHER </a:t>
            </a: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228600" y="15240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33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GSE Products for Affordable Housing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228600" y="15240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GSE Products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Standard 5, 7, 10-year floating- or fixed-rate taxable mortgage for refi or acquisition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Bond Credit Enhancement for LIHTC and non-LIHTC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Tax Exempt Loan (“TEL”)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Forward execution for 9% LIHTC deals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Bridge-to-Syndication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Etc…..</a:t>
            </a:r>
            <a:endParaRPr lang="en-US" dirty="0" smtClean="0"/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52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GSE Products for Affordable Housing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228600" y="1524000"/>
            <a:ext cx="8610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Standard 5, 7, 10-year floating- or fixed-rate taxable mortgage for refi or acquisition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Freddie Mac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1.25x DSC   /    80% LTV   /   30-yr Amort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Sample Pricing (10yr fixed for example)</a:t>
            </a:r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10Yr Treasury    2.40%</a:t>
            </a:r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Guaranty Fee     </a:t>
            </a:r>
            <a:r>
              <a:rPr lang="en-US" dirty="0" smtClean="0"/>
              <a:t>2.00</a:t>
            </a:r>
            <a:r>
              <a:rPr lang="en-US" dirty="0" smtClean="0"/>
              <a:t>%      </a:t>
            </a:r>
            <a:r>
              <a:rPr lang="en-US" dirty="0" smtClean="0"/>
              <a:t>(INCLUSIVE OF THE SECURITIZATION COST)</a:t>
            </a:r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u="sng" dirty="0" smtClean="0"/>
              <a:t>Servicing Fee      0.15%</a:t>
            </a:r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TOTAL                   </a:t>
            </a:r>
            <a:r>
              <a:rPr lang="en-US" dirty="0" smtClean="0"/>
              <a:t>4.55%</a:t>
            </a:r>
            <a:endParaRPr lang="en-US" dirty="0" smtClean="0"/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Fannie Mae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1.20x DSC (based on applicable floor rates)   /   80% LTV   /   30-yr amort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Sample Pricing (10yr fixed for example)</a:t>
            </a:r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10Yr Treasury    </a:t>
            </a:r>
            <a:r>
              <a:rPr lang="en-US" dirty="0" smtClean="0"/>
              <a:t>     2.40</a:t>
            </a:r>
            <a:r>
              <a:rPr lang="en-US" dirty="0" smtClean="0"/>
              <a:t>%</a:t>
            </a:r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Investor Spread </a:t>
            </a:r>
            <a:r>
              <a:rPr lang="en-US" dirty="0" smtClean="0"/>
              <a:t>    0.52%     </a:t>
            </a:r>
            <a:r>
              <a:rPr lang="en-US" dirty="0" smtClean="0"/>
              <a:t>(REPRESENTS THE MBS INVESTORS COST TO PURCHASE)</a:t>
            </a:r>
            <a:endParaRPr lang="en-US" dirty="0"/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Guaranty Fee     </a:t>
            </a:r>
            <a:r>
              <a:rPr lang="en-US" dirty="0" smtClean="0"/>
              <a:t>    0.96%</a:t>
            </a:r>
            <a:endParaRPr lang="en-US" dirty="0"/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u="sng" dirty="0"/>
              <a:t>Servicing Fee      </a:t>
            </a:r>
            <a:r>
              <a:rPr lang="en-US" u="sng" dirty="0" smtClean="0"/>
              <a:t>    0.67%</a:t>
            </a:r>
            <a:endParaRPr lang="en-US" u="sng" dirty="0"/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TOTAL                   </a:t>
            </a:r>
            <a:r>
              <a:rPr lang="en-US" dirty="0" smtClean="0"/>
              <a:t>   4.55%</a:t>
            </a:r>
            <a:endParaRPr lang="en-US" dirty="0" smtClean="0"/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9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GSE Products for Affordable Housing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228600" y="15240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Bond Credit Enhancement for LIHTC and non-LIHTC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LIHTC: 1.15x </a:t>
            </a:r>
            <a:r>
              <a:rPr lang="en-US" dirty="0"/>
              <a:t>DSC </a:t>
            </a:r>
            <a:r>
              <a:rPr lang="en-US" dirty="0" smtClean="0"/>
              <a:t>/ 90</a:t>
            </a:r>
            <a:r>
              <a:rPr lang="en-US" dirty="0"/>
              <a:t>% </a:t>
            </a:r>
            <a:r>
              <a:rPr lang="en-US" dirty="0" smtClean="0"/>
              <a:t>LTV </a:t>
            </a:r>
            <a:r>
              <a:rPr lang="en-US" dirty="0" smtClean="0"/>
              <a:t>/ 15-30 year term / 30-35-yr Amort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Non-LIHTC: 1.25x </a:t>
            </a:r>
            <a:r>
              <a:rPr lang="en-US" dirty="0"/>
              <a:t>DSC / </a:t>
            </a:r>
            <a:r>
              <a:rPr lang="en-US" dirty="0" smtClean="0"/>
              <a:t>85% </a:t>
            </a:r>
            <a:r>
              <a:rPr lang="en-US" dirty="0"/>
              <a:t>LTV / </a:t>
            </a:r>
            <a:r>
              <a:rPr lang="en-US" dirty="0" smtClean="0"/>
              <a:t>10-30 </a:t>
            </a:r>
            <a:r>
              <a:rPr lang="en-US" dirty="0"/>
              <a:t>year term / 30-35-yr Amort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Sample </a:t>
            </a:r>
            <a:r>
              <a:rPr lang="en-US" dirty="0"/>
              <a:t>Pricing </a:t>
            </a:r>
            <a:r>
              <a:rPr lang="en-US" dirty="0" smtClean="0"/>
              <a:t>(30yr </a:t>
            </a:r>
            <a:r>
              <a:rPr lang="en-US" dirty="0"/>
              <a:t>fixed for example)</a:t>
            </a:r>
          </a:p>
          <a:p>
            <a:pPr marL="1371600" lvl="3" indent="0" algn="just">
              <a:spcAft>
                <a:spcPts val="600"/>
              </a:spcAft>
              <a:buNone/>
            </a:pPr>
            <a:r>
              <a:rPr lang="en-US" u="sng" dirty="0" smtClean="0"/>
              <a:t>	</a:t>
            </a:r>
            <a:r>
              <a:rPr lang="en-US" u="sng" dirty="0"/>
              <a:t>	</a:t>
            </a:r>
            <a:r>
              <a:rPr lang="en-US" u="sng" dirty="0" smtClean="0"/>
              <a:t>	</a:t>
            </a:r>
            <a:r>
              <a:rPr lang="en-US" u="sng" dirty="0" smtClean="0"/>
              <a:t>Open Resolution                Conduit Pass-Through</a:t>
            </a:r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Base </a:t>
            </a:r>
            <a:r>
              <a:rPr lang="en-US" dirty="0" smtClean="0"/>
              <a:t>Rate Bond Index    </a:t>
            </a:r>
            <a:r>
              <a:rPr lang="en-US" dirty="0" smtClean="0"/>
              <a:t>          4.50%                                           4.00%</a:t>
            </a:r>
            <a:endParaRPr lang="en-US" dirty="0"/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Investor Spread                 </a:t>
            </a:r>
            <a:r>
              <a:rPr lang="en-US" dirty="0" smtClean="0"/>
              <a:t>         NAP                                               </a:t>
            </a:r>
            <a:r>
              <a:rPr lang="en-US" dirty="0" smtClean="0"/>
              <a:t>NAP</a:t>
            </a:r>
            <a:endParaRPr lang="en-US" dirty="0" smtClean="0"/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Guaranty </a:t>
            </a:r>
            <a:r>
              <a:rPr lang="en-US" dirty="0" smtClean="0"/>
              <a:t>Fee*                           1.15%                                            1.15%  </a:t>
            </a:r>
            <a:endParaRPr lang="en-US" dirty="0"/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Servicing </a:t>
            </a:r>
            <a:r>
              <a:rPr lang="en-US" dirty="0" smtClean="0"/>
              <a:t>Fee**                         0.15%                                             0.15%</a:t>
            </a:r>
            <a:endParaRPr lang="en-US" dirty="0" smtClean="0"/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Issuer </a:t>
            </a:r>
            <a:r>
              <a:rPr lang="en-US" dirty="0" smtClean="0"/>
              <a:t>Fee***                            0.35%                                             0.35% </a:t>
            </a:r>
            <a:endParaRPr lang="en-US" dirty="0" smtClean="0"/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u="sng" dirty="0" smtClean="0"/>
              <a:t>Trustee Fee                        </a:t>
            </a:r>
            <a:r>
              <a:rPr lang="en-US" u="sng" dirty="0" smtClean="0"/>
              <a:t>        0.03%                                              0.03%</a:t>
            </a:r>
            <a:endParaRPr lang="en-US" u="sng" dirty="0"/>
          </a:p>
          <a:p>
            <a:pPr lvl="3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TOTAL                   </a:t>
            </a:r>
            <a:r>
              <a:rPr lang="en-US" dirty="0" smtClean="0"/>
              <a:t>              </a:t>
            </a:r>
            <a:r>
              <a:rPr lang="en-US" dirty="0" smtClean="0"/>
              <a:t>        6.18%                                              5.68%</a:t>
            </a:r>
            <a:endParaRPr lang="en-US" dirty="0" smtClean="0"/>
          </a:p>
          <a:p>
            <a:pPr marL="914400" lvl="2" indent="0" algn="just">
              <a:spcAft>
                <a:spcPts val="600"/>
              </a:spcAft>
              <a:buNone/>
            </a:pPr>
            <a:r>
              <a:rPr lang="en-US" dirty="0" smtClean="0"/>
              <a:t>*Forward </a:t>
            </a:r>
            <a:r>
              <a:rPr lang="en-US" dirty="0" smtClean="0"/>
              <a:t>Execution will likely add additional </a:t>
            </a:r>
            <a:r>
              <a:rPr lang="en-US" dirty="0" smtClean="0"/>
              <a:t>20-30</a:t>
            </a:r>
            <a:r>
              <a:rPr lang="en-US" dirty="0" smtClean="0"/>
              <a:t> bps</a:t>
            </a:r>
          </a:p>
          <a:p>
            <a:pPr marL="914400" lvl="2" indent="0" algn="just">
              <a:spcAft>
                <a:spcPts val="600"/>
              </a:spcAft>
              <a:buNone/>
            </a:pPr>
            <a:r>
              <a:rPr lang="en-US" dirty="0" smtClean="0"/>
              <a:t>**Guaranty and Servicing Fees for Fannie will be lower on G and higher on S</a:t>
            </a:r>
          </a:p>
          <a:p>
            <a:pPr marL="914400" lvl="2" indent="0" algn="just">
              <a:spcAft>
                <a:spcPts val="600"/>
              </a:spcAft>
              <a:buNone/>
            </a:pPr>
            <a:r>
              <a:rPr lang="en-US" dirty="0" smtClean="0"/>
              <a:t>***Issuer fee will vary based on agency</a:t>
            </a:r>
            <a:endParaRPr lang="en-US" dirty="0"/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88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MMD and Bond Pricing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24" y="1343025"/>
            <a:ext cx="4362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130" y="1447800"/>
            <a:ext cx="419548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83343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GSE Products for Affordable Housing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228600" y="1524000"/>
            <a:ext cx="8610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Freddie Mac Tax Exempt Loan (“TEL”)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1.15x DSC   /   90% LTV   /   </a:t>
            </a:r>
            <a:r>
              <a:rPr lang="en-US" dirty="0" smtClean="0"/>
              <a:t>7-30 </a:t>
            </a:r>
            <a:r>
              <a:rPr lang="en-US" dirty="0"/>
              <a:t>year Term   /   35-yr Amort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Sample Pricing </a:t>
            </a:r>
            <a:r>
              <a:rPr lang="en-US" dirty="0" smtClean="0"/>
              <a:t>(10yr fixed)</a:t>
            </a:r>
            <a:endParaRPr lang="en-US" dirty="0"/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10Yr Treasury    2.40%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Guaranty Fee     1.85%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u="sng" dirty="0"/>
              <a:t>Servicing Fee      0.15%</a:t>
            </a:r>
          </a:p>
          <a:p>
            <a:pPr lvl="2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TOTAL                   4.40%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Forward Execution will likely add additional </a:t>
            </a:r>
            <a:r>
              <a:rPr lang="en-US" dirty="0" smtClean="0"/>
              <a:t>20-30</a:t>
            </a:r>
            <a:r>
              <a:rPr lang="en-US" dirty="0" smtClean="0"/>
              <a:t> </a:t>
            </a:r>
            <a:r>
              <a:rPr lang="en-US" dirty="0"/>
              <a:t>bps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4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02919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Borrower contacts RICHMAC to start </a:t>
            </a:r>
            <a:r>
              <a:rPr lang="en-US" b="1" dirty="0"/>
              <a:t>the quote </a:t>
            </a:r>
            <a:r>
              <a:rPr lang="en-US" b="1" dirty="0" smtClean="0"/>
              <a:t>process</a:t>
            </a:r>
          </a:p>
          <a:p>
            <a:r>
              <a:rPr lang="en-US" b="1" dirty="0" smtClean="0"/>
              <a:t>RICHMAC contacts Freddie or Fannie or both to request </a:t>
            </a:r>
            <a:r>
              <a:rPr lang="en-US" b="1" dirty="0"/>
              <a:t>for </a:t>
            </a:r>
            <a:r>
              <a:rPr lang="en-US" b="1" dirty="0" smtClean="0"/>
              <a:t>quotes</a:t>
            </a:r>
            <a:endParaRPr lang="en-US" b="1" dirty="0"/>
          </a:p>
          <a:p>
            <a:r>
              <a:rPr lang="en-US" b="1" dirty="0" smtClean="0"/>
              <a:t>RICHMAC issues an Engagement Letter</a:t>
            </a:r>
          </a:p>
          <a:p>
            <a:r>
              <a:rPr lang="en-US" b="1" dirty="0" smtClean="0"/>
              <a:t>Borrower signs the Engagement Letter</a:t>
            </a:r>
          </a:p>
          <a:p>
            <a:r>
              <a:rPr lang="en-US" b="1" dirty="0" smtClean="0"/>
              <a:t>Kickoff the </a:t>
            </a:r>
            <a:r>
              <a:rPr lang="en-US" b="1" dirty="0"/>
              <a:t>underwriting </a:t>
            </a:r>
            <a:r>
              <a:rPr lang="en-US" b="1" dirty="0" smtClean="0"/>
              <a:t>process</a:t>
            </a:r>
          </a:p>
          <a:p>
            <a:pPr lvl="1"/>
            <a:r>
              <a:rPr lang="en-US" b="1" dirty="0" smtClean="0"/>
              <a:t>Collection of Due Diligence</a:t>
            </a:r>
          </a:p>
          <a:p>
            <a:pPr lvl="1"/>
            <a:r>
              <a:rPr lang="en-US" b="1" dirty="0" smtClean="0"/>
              <a:t>Third Party Reports</a:t>
            </a:r>
          </a:p>
          <a:p>
            <a:pPr lvl="1"/>
            <a:r>
              <a:rPr lang="en-US" b="1" dirty="0" smtClean="0"/>
              <a:t>Lender Site Inspection </a:t>
            </a:r>
            <a:endParaRPr lang="en-US" b="1" dirty="0" smtClean="0"/>
          </a:p>
          <a:p>
            <a:r>
              <a:rPr lang="en-US" b="1" dirty="0" smtClean="0"/>
              <a:t>Early </a:t>
            </a:r>
            <a:r>
              <a:rPr lang="en-US" b="1" dirty="0"/>
              <a:t>Rate-Lock </a:t>
            </a:r>
            <a:r>
              <a:rPr lang="en-US" b="1" dirty="0" smtClean="0"/>
              <a:t>option</a:t>
            </a:r>
            <a:endParaRPr lang="en-US" dirty="0"/>
          </a:p>
          <a:p>
            <a:r>
              <a:rPr lang="en-US" b="1" dirty="0" smtClean="0"/>
              <a:t>RICHMAC Loan Committee</a:t>
            </a:r>
          </a:p>
          <a:p>
            <a:r>
              <a:rPr lang="en-US" b="1" dirty="0" smtClean="0"/>
              <a:t>RICHMAC submits the </a:t>
            </a:r>
            <a:r>
              <a:rPr lang="en-US" b="1" dirty="0"/>
              <a:t>u</a:t>
            </a:r>
            <a:r>
              <a:rPr lang="en-US" b="1" dirty="0" smtClean="0"/>
              <a:t>nderwriting package to GSE</a:t>
            </a:r>
          </a:p>
          <a:p>
            <a:r>
              <a:rPr lang="en-US" b="1" dirty="0" smtClean="0"/>
              <a:t>GSE Review of the submission</a:t>
            </a:r>
          </a:p>
          <a:p>
            <a:r>
              <a:rPr lang="en-US" b="1" dirty="0" smtClean="0"/>
              <a:t>GSE Approval</a:t>
            </a:r>
          </a:p>
          <a:p>
            <a:r>
              <a:rPr lang="en-US" b="1" dirty="0" smtClean="0"/>
              <a:t>RICHMAC issues </a:t>
            </a:r>
            <a:r>
              <a:rPr lang="en-US" b="1" dirty="0"/>
              <a:t>a letter of </a:t>
            </a:r>
            <a:r>
              <a:rPr lang="en-US" b="1" dirty="0" smtClean="0"/>
              <a:t>commitment </a:t>
            </a:r>
          </a:p>
          <a:p>
            <a:r>
              <a:rPr lang="en-US" b="1" dirty="0" smtClean="0"/>
              <a:t>Borrower Signs Commitment Letter</a:t>
            </a:r>
            <a:endParaRPr lang="en-US" b="1" dirty="0"/>
          </a:p>
          <a:p>
            <a:r>
              <a:rPr lang="en-US" b="1" dirty="0" smtClean="0"/>
              <a:t>Rate-lock</a:t>
            </a:r>
          </a:p>
          <a:p>
            <a:r>
              <a:rPr lang="en-US" b="1" dirty="0" smtClean="0"/>
              <a:t>Closing</a:t>
            </a:r>
            <a:endParaRPr lang="en-US" dirty="0"/>
          </a:p>
          <a:p>
            <a:r>
              <a:rPr lang="en-US" b="1" dirty="0" smtClean="0"/>
              <a:t>Transfer note from RICHMAC </a:t>
            </a:r>
            <a:r>
              <a:rPr lang="en-US" b="1" dirty="0"/>
              <a:t>to </a:t>
            </a:r>
            <a:r>
              <a:rPr lang="en-US" b="1" dirty="0" smtClean="0"/>
              <a:t>GSE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Loan Approval Process 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524000"/>
            <a:ext cx="8001000" cy="11430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90939" y="2667000"/>
            <a:ext cx="7991061" cy="1524000"/>
          </a:xfrm>
          <a:prstGeom prst="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4181061"/>
            <a:ext cx="8001000" cy="848139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381000" y="5029200"/>
            <a:ext cx="7991061" cy="1524000"/>
          </a:xfrm>
          <a:prstGeom prst="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ight Brace 8"/>
          <p:cNvSpPr/>
          <p:nvPr/>
        </p:nvSpPr>
        <p:spPr>
          <a:xfrm>
            <a:off x="7239000" y="1524000"/>
            <a:ext cx="1524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4572000" y="2743200"/>
            <a:ext cx="1524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5867400" y="41910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4876800" y="5105400"/>
            <a:ext cx="1524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67600" y="1752600"/>
            <a:ext cx="90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Front </a:t>
            </a:r>
          </a:p>
          <a:p>
            <a:r>
              <a:rPr lang="en-US" b="1" u="sng" dirty="0" smtClean="0">
                <a:latin typeface="Calibri" panose="020F0502020204030204" pitchFamily="34" charset="0"/>
              </a:rPr>
              <a:t>End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32882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Underwriting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431268"/>
            <a:ext cx="1361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GSE Review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574268"/>
            <a:ext cx="15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anose="020F0502020204030204" pitchFamily="34" charset="0"/>
              </a:rPr>
              <a:t>Final Steps</a:t>
            </a:r>
            <a:endParaRPr lang="en-US" b="1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TAKE A BREATHER </a:t>
            </a: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228600" y="15240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5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D38E2-93B8-4CDE-81CD-B0192DBF8AC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78130"/>
            <a:ext cx="8686800" cy="757635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REPRESENTATIVE TRANSACTIONS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6865" y="5181600"/>
            <a:ext cx="3539343" cy="1371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500" dirty="0" smtClean="0"/>
              <a:t>THESSALONICA</a:t>
            </a:r>
          </a:p>
          <a:p>
            <a:pPr marL="0" indent="0" algn="ctr">
              <a:buNone/>
            </a:pPr>
            <a:r>
              <a:rPr lang="en-US" sz="1500" dirty="0" smtClean="0"/>
              <a:t>$30,250,000</a:t>
            </a:r>
          </a:p>
          <a:p>
            <a:pPr marL="0" indent="0" algn="ctr">
              <a:buNone/>
            </a:pPr>
            <a:r>
              <a:rPr lang="en-US" sz="1500" dirty="0" smtClean="0"/>
              <a:t>Freddie Mac 7-year Variable-Rate, </a:t>
            </a:r>
          </a:p>
          <a:p>
            <a:pPr marL="0" indent="0" algn="ctr">
              <a:buNone/>
            </a:pPr>
            <a:r>
              <a:rPr lang="en-US" sz="1500" dirty="0" smtClean="0"/>
              <a:t>Years 6 &amp; 7 open to Prepayment w/o Penalty</a:t>
            </a:r>
          </a:p>
          <a:p>
            <a:pPr marL="0" indent="0" algn="ctr">
              <a:buNone/>
            </a:pPr>
            <a:r>
              <a:rPr lang="en-US" sz="1500" dirty="0" smtClean="0"/>
              <a:t>185bps + LIBOR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1" y="2072121"/>
            <a:ext cx="3364532" cy="307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04800" y="159080"/>
            <a:ext cx="8686800" cy="757635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REPRESENTATIVE TRANSACTION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34" y="2097395"/>
            <a:ext cx="3429000" cy="30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087236"/>
            <a:ext cx="8686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u="sng" dirty="0"/>
              <a:t>THESSALONICA </a:t>
            </a:r>
            <a:r>
              <a:rPr lang="en-US" sz="2200" b="1" i="1" u="sng" dirty="0" smtClean="0"/>
              <a:t>&amp; </a:t>
            </a:r>
            <a:r>
              <a:rPr lang="en-US" sz="2200" b="1" i="1" u="sng" kern="0" dirty="0"/>
              <a:t>BROOKHAVEN </a:t>
            </a:r>
            <a:r>
              <a:rPr lang="en-US" sz="2200" b="1" i="1" u="sng" dirty="0" smtClean="0"/>
              <a:t>APARTMENTS</a:t>
            </a:r>
            <a:r>
              <a:rPr lang="en-US" sz="2200" b="1" i="1" u="sng" dirty="0"/>
              <a:t>, BRONX, </a:t>
            </a:r>
            <a:r>
              <a:rPr lang="en-US" sz="2200" b="1" i="1" u="sng" dirty="0" smtClean="0"/>
              <a:t>NY</a:t>
            </a:r>
            <a:r>
              <a:rPr lang="en-US" sz="2200" dirty="0"/>
              <a:t> </a:t>
            </a:r>
            <a:endParaRPr lang="en-US" sz="2200" dirty="0" smtClean="0"/>
          </a:p>
          <a:p>
            <a:pPr algn="ctr"/>
            <a:r>
              <a:rPr lang="en-US" sz="1800" i="1" dirty="0" smtClean="0"/>
              <a:t>     Floating Rate Bridge Refinancing To Re-Syndication For Projects </a:t>
            </a:r>
          </a:p>
          <a:p>
            <a:pPr algn="ctr"/>
            <a:r>
              <a:rPr lang="en-US" sz="1800" i="1" dirty="0" smtClean="0"/>
              <a:t>Within Their 15-year Initial Tax Credit Compliance Period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250" y="5181600"/>
            <a:ext cx="4419600" cy="137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BROOKHAVEN</a:t>
            </a:r>
          </a:p>
          <a:p>
            <a:pPr lvl="0" algn="ctr"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</a:rPr>
              <a:t>$</a:t>
            </a:r>
            <a:r>
              <a:rPr lang="en-US" sz="1500" dirty="0">
                <a:solidFill>
                  <a:srgbClr val="000000"/>
                </a:solidFill>
              </a:rPr>
              <a:t>14,225,000</a:t>
            </a:r>
          </a:p>
          <a:p>
            <a:pPr lvl="0" algn="ctr"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</a:rPr>
              <a:t>Freddie Mac 7-year </a:t>
            </a:r>
            <a:r>
              <a:rPr lang="en-US" sz="1500" dirty="0" smtClean="0">
                <a:solidFill>
                  <a:srgbClr val="000000"/>
                </a:solidFill>
              </a:rPr>
              <a:t>Variable-Rate</a:t>
            </a:r>
          </a:p>
          <a:p>
            <a:pPr algn="ctr">
              <a:spcAft>
                <a:spcPts val="600"/>
              </a:spcAft>
            </a:pPr>
            <a:r>
              <a:rPr lang="en-US" sz="1500" dirty="0"/>
              <a:t>Years 6 &amp; 7 open to Prepayment w/o </a:t>
            </a:r>
            <a:r>
              <a:rPr lang="en-US" sz="1500" dirty="0" smtClean="0"/>
              <a:t>Penalty</a:t>
            </a:r>
            <a:endParaRPr lang="en-US" sz="1500" dirty="0">
              <a:solidFill>
                <a:srgbClr val="000000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en-US" sz="1500" dirty="0">
                <a:solidFill>
                  <a:srgbClr val="000000"/>
                </a:solidFill>
              </a:rPr>
              <a:t>190bps + </a:t>
            </a:r>
            <a:r>
              <a:rPr lang="en-US" sz="1500" dirty="0" smtClean="0">
                <a:solidFill>
                  <a:srgbClr val="000000"/>
                </a:solidFill>
              </a:rPr>
              <a:t>LIBOR</a:t>
            </a:r>
            <a:endParaRPr lang="en-US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RICHMAC Funding Introduction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12"/>
          <p:cNvSpPr>
            <a:spLocks noGrp="1"/>
          </p:cNvSpPr>
          <p:nvPr>
            <p:ph sz="half" idx="4294967295"/>
          </p:nvPr>
        </p:nvSpPr>
        <p:spPr>
          <a:xfrm>
            <a:off x="228600" y="1447800"/>
            <a:ext cx="8610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RICHMAC Funding </a:t>
            </a:r>
            <a:r>
              <a:rPr lang="en-US" dirty="0" smtClean="0"/>
              <a:t>is:</a:t>
            </a:r>
            <a:endParaRPr lang="en-US" dirty="0" smtClean="0"/>
          </a:p>
          <a:p>
            <a:pPr marL="971550" lvl="1" indent="-514350" algn="just">
              <a:spcAft>
                <a:spcPts val="600"/>
              </a:spcAft>
              <a:buAutoNum type="arabicParenR"/>
            </a:pPr>
            <a:r>
              <a:rPr lang="en-US" b="1" u="sng" dirty="0" smtClean="0"/>
              <a:t>Freddie </a:t>
            </a:r>
            <a:r>
              <a:rPr lang="en-US" b="1" u="sng" dirty="0" smtClean="0"/>
              <a:t>Mac </a:t>
            </a:r>
            <a:r>
              <a:rPr lang="en-US" dirty="0" smtClean="0"/>
              <a:t>Targeted Affordable Housing (“TAH”) </a:t>
            </a:r>
            <a:r>
              <a:rPr lang="en-US" dirty="0" smtClean="0"/>
              <a:t>Lender;</a:t>
            </a:r>
          </a:p>
          <a:p>
            <a:pPr marL="971550" lvl="1" indent="-514350" algn="just">
              <a:spcAft>
                <a:spcPts val="600"/>
              </a:spcAft>
              <a:buAutoNum type="arabicParenR"/>
            </a:pPr>
            <a:r>
              <a:rPr lang="en-US" b="1" u="sng" dirty="0" smtClean="0"/>
              <a:t>Fannie </a:t>
            </a:r>
            <a:r>
              <a:rPr lang="en-US" b="1" u="sng" dirty="0" smtClean="0"/>
              <a:t>Mae </a:t>
            </a:r>
            <a:r>
              <a:rPr lang="en-US" dirty="0" smtClean="0"/>
              <a:t>Special Affordable Lender</a:t>
            </a:r>
            <a:r>
              <a:rPr lang="en-US" dirty="0"/>
              <a:t>;</a:t>
            </a:r>
            <a:r>
              <a:rPr lang="en-US" dirty="0" smtClean="0"/>
              <a:t> </a:t>
            </a:r>
            <a:endParaRPr lang="en-US" dirty="0" smtClean="0"/>
          </a:p>
          <a:p>
            <a:pPr marL="971550" lvl="1" indent="-514350" algn="just">
              <a:spcAft>
                <a:spcPts val="600"/>
              </a:spcAft>
              <a:buAutoNum type="arabicParenR"/>
            </a:pPr>
            <a:r>
              <a:rPr lang="en-US" b="1" u="sng" dirty="0" smtClean="0"/>
              <a:t>FHA </a:t>
            </a:r>
            <a:r>
              <a:rPr lang="en-US" b="1" u="sng" dirty="0" smtClean="0"/>
              <a:t>HUD</a:t>
            </a:r>
            <a:r>
              <a:rPr lang="en-US" dirty="0" smtClean="0"/>
              <a:t> license to lend on affordable and conventional properties; </a:t>
            </a:r>
            <a:endParaRPr lang="en-US" dirty="0" smtClean="0"/>
          </a:p>
          <a:p>
            <a:pPr marL="971550" lvl="1" indent="-514350" algn="just">
              <a:spcAft>
                <a:spcPts val="600"/>
              </a:spcAft>
              <a:buAutoNum type="arabicParenR"/>
            </a:pPr>
            <a:r>
              <a:rPr lang="en-US" dirty="0" smtClean="0"/>
              <a:t>Affiliate </a:t>
            </a:r>
            <a:r>
              <a:rPr lang="en-US" dirty="0" smtClean="0"/>
              <a:t>of The Richman Group, a leading national </a:t>
            </a:r>
            <a:r>
              <a:rPr lang="en-US" b="1" u="sng" dirty="0" smtClean="0"/>
              <a:t>syndicator of LIHTCs</a:t>
            </a:r>
            <a:r>
              <a:rPr lang="en-US" dirty="0" smtClean="0"/>
              <a:t>.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3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D38E2-93B8-4CDE-81CD-B0192DBF8AC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78130"/>
            <a:ext cx="8686800" cy="757635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>
                <a:solidFill>
                  <a:schemeClr val="bg1"/>
                </a:solidFill>
              </a:rPr>
              <a:t>REPRESENTATIVE TRANSACTION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27708"/>
            <a:ext cx="5524500" cy="33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599456" y="4920675"/>
            <a:ext cx="8097487" cy="20859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 smtClean="0"/>
              <a:t>$</a:t>
            </a:r>
            <a:r>
              <a:rPr lang="en-US" sz="1500" dirty="0" smtClean="0"/>
              <a:t>158,00,000 </a:t>
            </a:r>
            <a:endParaRPr lang="en-US" sz="1500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 smtClean="0"/>
              <a:t>Freddie Mac Variable Rate Bond Credit Enhancement, w/o Liquidity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 smtClean="0"/>
              <a:t>30 Year Term, 6 Years Closed to Prepay, Open Thereafter w/o Penalty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 smtClean="0"/>
              <a:t>129 </a:t>
            </a:r>
            <a:r>
              <a:rPr lang="en-US" sz="1500" dirty="0" smtClean="0"/>
              <a:t>Basis Points Guarantee Spread Over Quarterly Libor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951736"/>
            <a:ext cx="8229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2200" b="1" i="1" u="sng" kern="0" dirty="0">
                <a:solidFill>
                  <a:srgbClr val="000000"/>
                </a:solidFill>
                <a:latin typeface="Times New Roman"/>
              </a:rPr>
              <a:t>THE CROSSING AT JAMAICA STATION, QUEENS, </a:t>
            </a:r>
            <a:r>
              <a:rPr lang="en-US" sz="2200" b="1" i="1" u="sng" kern="0" dirty="0" smtClean="0">
                <a:solidFill>
                  <a:srgbClr val="000000"/>
                </a:solidFill>
                <a:latin typeface="Times New Roman"/>
              </a:rPr>
              <a:t>NY</a:t>
            </a:r>
          </a:p>
          <a:p>
            <a:pPr lvl="0"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i="1" kern="0" dirty="0" smtClean="0">
                <a:solidFill>
                  <a:srgbClr val="000000"/>
                </a:solidFill>
                <a:latin typeface="Times New Roman"/>
              </a:rPr>
              <a:t>Forward Rate Lock Permanent Take-out for </a:t>
            </a:r>
          </a:p>
          <a:p>
            <a:pPr lvl="0"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i="1" kern="0" dirty="0" smtClean="0">
                <a:solidFill>
                  <a:srgbClr val="000000"/>
                </a:solidFill>
                <a:latin typeface="Times New Roman"/>
              </a:rPr>
              <a:t>Newly Constructed Mixed-Use Apartments (450 Units)</a:t>
            </a:r>
          </a:p>
        </p:txBody>
      </p:sp>
    </p:spTree>
    <p:extLst>
      <p:ext uri="{BB962C8B-B14F-4D97-AF65-F5344CB8AC3E}">
        <p14:creationId xmlns:p14="http://schemas.microsoft.com/office/powerpoint/2010/main" val="11477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D38E2-93B8-4CDE-81CD-B0192DBF8AC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78130"/>
            <a:ext cx="8686800" cy="757635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>
                <a:solidFill>
                  <a:schemeClr val="bg1"/>
                </a:solidFill>
              </a:rPr>
              <a:t>REPRESENTATIVE TRANSACTION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864513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2200" b="1" i="1" u="sng" kern="0" dirty="0">
                <a:solidFill>
                  <a:srgbClr val="000000"/>
                </a:solidFill>
                <a:latin typeface="Times New Roman"/>
              </a:rPr>
              <a:t>THE CROSSING AT JAMAICA STATION, QUEENS, </a:t>
            </a:r>
            <a:r>
              <a:rPr lang="en-US" sz="2200" b="1" i="1" u="sng" kern="0" dirty="0" smtClean="0">
                <a:solidFill>
                  <a:srgbClr val="000000"/>
                </a:solidFill>
                <a:latin typeface="Times New Roman"/>
              </a:rPr>
              <a:t>NY</a:t>
            </a:r>
            <a:endParaRPr lang="en-US" sz="2200" b="1" i="1" u="sng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95401"/>
            <a:ext cx="403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D38E2-93B8-4CDE-81CD-B0192DBF8AC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78130"/>
            <a:ext cx="8686800" cy="757635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>
                <a:solidFill>
                  <a:schemeClr val="bg1"/>
                </a:solidFill>
              </a:rPr>
              <a:t>REPRESENTATIVE </a:t>
            </a:r>
            <a:r>
              <a:rPr lang="en-US" sz="2600" b="1" dirty="0" smtClean="0">
                <a:solidFill>
                  <a:schemeClr val="bg1"/>
                </a:solidFill>
              </a:rPr>
              <a:t>TRANSACTION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4800600"/>
            <a:ext cx="7848600" cy="1752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$</a:t>
            </a:r>
            <a:r>
              <a:rPr lang="en-US" sz="1600" dirty="0" smtClean="0"/>
              <a:t>50</a:t>
            </a:r>
            <a:r>
              <a:rPr lang="en-US" sz="1600" dirty="0" smtClean="0"/>
              <a:t>,550,000 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Freddie Mac </a:t>
            </a:r>
            <a:r>
              <a:rPr lang="en-US" sz="1600" dirty="0" smtClean="0"/>
              <a:t>Fixed Rate Bond Credit Enhancement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30 Year Term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125 </a:t>
            </a:r>
            <a:r>
              <a:rPr lang="en-US" sz="1600" dirty="0" smtClean="0"/>
              <a:t>Basis Points Guarantee Spread Over Fixed Rate 30 Year Bonds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486400" cy="30352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066800"/>
            <a:ext cx="911629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2400" b="1" i="1" u="sng" kern="0" dirty="0">
                <a:solidFill>
                  <a:srgbClr val="000000"/>
                </a:solidFill>
                <a:latin typeface="Times New Roman"/>
              </a:rPr>
              <a:t>BUENA VISTA APARTMENTS, YONKERS, </a:t>
            </a:r>
            <a:r>
              <a:rPr lang="en-US" sz="2400" b="1" i="1" u="sng" kern="0" dirty="0" smtClean="0">
                <a:solidFill>
                  <a:srgbClr val="000000"/>
                </a:solidFill>
                <a:latin typeface="Times New Roman"/>
              </a:rPr>
              <a:t>NY</a:t>
            </a:r>
          </a:p>
          <a:p>
            <a:pPr lvl="0" algn="ctr" eaLnBrk="0" hangingPunct="0">
              <a:spcBef>
                <a:spcPts val="0"/>
              </a:spcBef>
              <a:spcAft>
                <a:spcPts val="1200"/>
              </a:spcAft>
            </a:pPr>
            <a:r>
              <a:rPr lang="en-US" sz="1800" i="1" kern="0" dirty="0" smtClean="0">
                <a:solidFill>
                  <a:srgbClr val="000000"/>
                </a:solidFill>
                <a:latin typeface="Times New Roman"/>
              </a:rPr>
              <a:t>Straight To Perm, In-place Rehab Financing with RAD Conversion (450 Unit Mitchell Lama)</a:t>
            </a:r>
            <a:endParaRPr lang="en-US" sz="1800" i="1" kern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38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D38E2-93B8-4CDE-81CD-B0192DBF8AC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78130"/>
            <a:ext cx="8686800" cy="757635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>
                <a:solidFill>
                  <a:schemeClr val="bg1"/>
                </a:solidFill>
              </a:rPr>
              <a:t>REPRESENTATIVE </a:t>
            </a:r>
            <a:r>
              <a:rPr lang="en-US" sz="2600" b="1" dirty="0" smtClean="0">
                <a:solidFill>
                  <a:schemeClr val="bg1"/>
                </a:solidFill>
              </a:rPr>
              <a:t>TRANSACTION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16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ts val="0"/>
              </a:spcBef>
              <a:spcAft>
                <a:spcPts val="600"/>
              </a:spcAft>
            </a:pPr>
            <a:r>
              <a:rPr lang="en-US" sz="2400" b="1" i="1" u="sng" kern="0" dirty="0">
                <a:solidFill>
                  <a:srgbClr val="000000"/>
                </a:solidFill>
                <a:latin typeface="Times New Roman"/>
              </a:rPr>
              <a:t>BUENA VISTA APARTMENTS, YONKERS, </a:t>
            </a:r>
            <a:r>
              <a:rPr lang="en-US" sz="2400" b="1" i="1" u="sng" kern="0" dirty="0" smtClean="0">
                <a:solidFill>
                  <a:srgbClr val="000000"/>
                </a:solidFill>
                <a:latin typeface="Times New Roman"/>
              </a:rPr>
              <a:t>NY</a:t>
            </a:r>
            <a:endParaRPr lang="en-US" sz="2400" b="1" i="1" u="sng" kern="0" dirty="0" smtClean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57375"/>
            <a:ext cx="69723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4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TAKE A BREATHER </a:t>
            </a: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228600" y="15240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MORE?</a:t>
            </a: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89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516870"/>
              </p:ext>
            </p:extLst>
          </p:nvPr>
        </p:nvGraphicFramePr>
        <p:xfrm>
          <a:off x="457200" y="1219196"/>
          <a:ext cx="8228915" cy="4953004"/>
        </p:xfrm>
        <a:graphic>
          <a:graphicData uri="http://schemas.openxmlformats.org/drawingml/2006/table">
            <a:tbl>
              <a:tblPr firstRow="1" firstCol="1" bandRow="1"/>
              <a:tblGrid>
                <a:gridCol w="3006574"/>
                <a:gridCol w="1701330"/>
                <a:gridCol w="1700647"/>
                <a:gridCol w="1820364"/>
              </a:tblGrid>
              <a:tr h="240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PRODUCTS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FREDDIE MAC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FANNIE MAE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FHA/HUD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u="sng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Cash Products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Immediate Acquisition/Rehab Fixed Rate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Immediate Acquisition/Rehab Variable Rate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Bridge Financing (Variable &amp; Fixed Rate)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Forward Commitment Fixed Rate Takeouts of Construction Loans (New Const. &amp; Major Rehab)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6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Forward Commitment Variable Rate Takeouts of Construction Loans (New Const. &amp; Major Rehab)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u="sng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Bond Products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Immediate Acquisition/Rehab Fixed Rate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Immediate Acquisition/Rehab Variable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Bridge Financing (Variable &amp; Fixed Rate)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956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Forward Commitment Fixed Rate Takeouts of Construction Loans (New Const. &amp; Major Rehab)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Forward Commitment Variable Rate Takeouts of Construction Loans (New Const. &amp; Major Rehab)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b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u="sng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Tax Exempt Loan Products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Fixed Rate Product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Variable Rate Product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882" marR="7388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38E2-93B8-4CDE-81CD-B0192DBF8AC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600" y="178792"/>
            <a:ext cx="8686800" cy="757635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RICHMAC</a:t>
            </a:r>
            <a:r>
              <a:rPr lang="en-US" sz="2600" b="1" dirty="0" smtClean="0">
                <a:solidFill>
                  <a:srgbClr val="BFBFBF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PRODUCT</a:t>
            </a:r>
            <a:r>
              <a:rPr lang="en-US" sz="2600" b="1" dirty="0" smtClean="0">
                <a:solidFill>
                  <a:srgbClr val="BFBFBF"/>
                </a:solidFill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</a:rPr>
              <a:t>TYPES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8458200" cy="53340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AFFORDABLE HOUSING PRSERVATION </a:t>
            </a:r>
            <a:r>
              <a:rPr lang="en-US" dirty="0" smtClean="0"/>
              <a:t>- Refinance </a:t>
            </a:r>
            <a:r>
              <a:rPr lang="en-US" dirty="0"/>
              <a:t>or Acquisition Loan for Affordable </a:t>
            </a:r>
            <a:r>
              <a:rPr lang="en-US" dirty="0" smtClean="0"/>
              <a:t>Multifamily For </a:t>
            </a:r>
            <a:r>
              <a:rPr lang="en-US" dirty="0"/>
              <a:t>100% Affordable and Mixed Income </a:t>
            </a:r>
            <a:r>
              <a:rPr lang="en-US" dirty="0" smtClean="0"/>
              <a:t>Properties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BRIDGE TO RESYNDICATION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Provides </a:t>
            </a:r>
            <a:r>
              <a:rPr lang="en-US" dirty="0"/>
              <a:t>efficient, short-term financing to acquire existing, stabilized </a:t>
            </a:r>
            <a:r>
              <a:rPr lang="en-US" dirty="0" smtClean="0"/>
              <a:t>LIHTC eligible </a:t>
            </a:r>
            <a:r>
              <a:rPr lang="en-US" dirty="0"/>
              <a:t>properties and position them for recapitalization using 4% LIHTCs </a:t>
            </a:r>
            <a:endParaRPr lang="en-US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REFINANCE LOAN FOR LIHTC TRANSACTION</a:t>
            </a:r>
            <a:r>
              <a:rPr lang="en-US" b="1" i="1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Affordable multifamily properties  with at least seven years remaining in the 10-year LIHTC period</a:t>
            </a:r>
            <a:endParaRPr lang="en-US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TAX-EXEMPT BOND CREDIT ENHANCEMENT</a:t>
            </a:r>
            <a:r>
              <a:rPr lang="en-US" dirty="0" smtClean="0"/>
              <a:t> </a:t>
            </a:r>
            <a:r>
              <a:rPr lang="en-US" dirty="0"/>
              <a:t>- Freddie Mac credit enhancement for tax-exempt bonds issues to finance the acquisition, new construction, refinance or moderate or substantial rehabilitation of multifamily properties. </a:t>
            </a:r>
            <a:endParaRPr lang="en-US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TAX-EXEMPT LOAN</a:t>
            </a:r>
            <a:r>
              <a:rPr lang="en-US" b="1" i="1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Loan in conjunction with 4% Low-Income Housing Tax </a:t>
            </a:r>
            <a:r>
              <a:rPr lang="en-US" dirty="0" smtClean="0"/>
              <a:t>Credits Cost-Effective </a:t>
            </a:r>
            <a:r>
              <a:rPr lang="en-US" dirty="0"/>
              <a:t>Alternative to Tax-Exempt Bond Credit Enhancement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REVOLVING CREDIT FACILITY</a:t>
            </a:r>
            <a:r>
              <a:rPr lang="en-US" b="1" i="1" dirty="0" smtClean="0"/>
              <a:t> </a:t>
            </a:r>
            <a:r>
              <a:rPr lang="en-US" dirty="0" smtClean="0"/>
              <a:t>- Secured </a:t>
            </a:r>
            <a:r>
              <a:rPr lang="en-US" dirty="0"/>
              <a:t>line-of-credit in which the borrower can move assets in and out of the facility while adhering to the defined credit parameters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D38E2-93B8-4CDE-81CD-B0192DBF8AC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78130"/>
            <a:ext cx="8686800" cy="757635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FREDDIE MAC PRODUCTS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81" y="5986648"/>
            <a:ext cx="235821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4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772400" cy="548640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TAX-EXEMPT BOND CREDIT ENHANCEMENT</a:t>
            </a:r>
            <a:r>
              <a:rPr lang="en-US" b="1" i="1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credit enhancement for tax-exempt bonds issues to finance the acquisition, new construction, refinance or moderate or substantial rehabilitation of multifamily properties</a:t>
            </a:r>
            <a:endParaRPr lang="en-US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MAH PRESERVATION REHAB EXECUTION</a:t>
            </a:r>
            <a:r>
              <a:rPr lang="en-US" b="1" i="1" dirty="0" smtClean="0"/>
              <a:t>-</a:t>
            </a:r>
            <a:r>
              <a:rPr lang="en-US" dirty="0" smtClean="0"/>
              <a:t> Permanent </a:t>
            </a:r>
            <a:r>
              <a:rPr lang="en-US" dirty="0"/>
              <a:t>financing for Qualified Sponsors with an MAH property in need of renovations, eliminating the need for a construction loan. The property must achieve stabilization within 18 months of </a:t>
            </a:r>
            <a:r>
              <a:rPr lang="en-US" dirty="0" smtClean="0"/>
              <a:t>origination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MULTIFAMILY AFFORDABLE REFINANCE LOAN FOR LIHTC TRANSACTION </a:t>
            </a:r>
            <a:r>
              <a:rPr lang="en-US" u="sng" dirty="0" smtClean="0"/>
              <a:t>-</a:t>
            </a:r>
            <a:r>
              <a:rPr lang="en-US" dirty="0"/>
              <a:t>Affordable multifamily properties  with at least eight years remaining in the LIHTC compliance period</a:t>
            </a:r>
            <a:endParaRPr lang="en-US" u="sng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REFINANCE WITH GREEN RETROFIT </a:t>
            </a:r>
            <a:r>
              <a:rPr lang="en-US" dirty="0" smtClean="0"/>
              <a:t>- </a:t>
            </a:r>
            <a:r>
              <a:rPr lang="en-US" dirty="0"/>
              <a:t>Refinance or acquisition loans for affordable multifamily properties that are at least ten (10) years of age and will apply some proceeds from the refinance towards green property improvements.</a:t>
            </a:r>
            <a:endParaRPr lang="en-US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REFINANCE OR ACQUISITION LOAN FOR AFFORDABLE MULTIFAMILY</a:t>
            </a:r>
            <a:r>
              <a:rPr lang="en-US" b="1" i="1" dirty="0" smtClean="0"/>
              <a:t>-Refinance </a:t>
            </a:r>
            <a:r>
              <a:rPr lang="en-US" dirty="0"/>
              <a:t>loans for affordable multifamily properties with at least eight (8) years remaining in the LIHTC compliance period.   Loan terms typically between 10-30 years; </a:t>
            </a:r>
            <a:endParaRPr lang="en-US" dirty="0" smtClean="0"/>
          </a:p>
          <a:p>
            <a:pPr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b="1" i="1" u="sng" dirty="0"/>
              <a:t>ARM </a:t>
            </a:r>
            <a:r>
              <a:rPr lang="en-US" b="1" i="1" u="sng" dirty="0" smtClean="0"/>
              <a:t>7-4 </a:t>
            </a:r>
            <a:r>
              <a:rPr lang="en-US" dirty="0" smtClean="0"/>
              <a:t>-</a:t>
            </a:r>
            <a:r>
              <a:rPr lang="en-US" dirty="0"/>
              <a:t>Variable-rate financing option with embedded caps and an option to convert to a fixed-rate loan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D38E2-93B8-4CDE-81CD-B0192DBF8AC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78130"/>
            <a:ext cx="8686800" cy="757635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FANNIE MAE PRODUCTS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141760"/>
            <a:ext cx="2971800" cy="71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SECTION 220 For Affordable Properties Or Market Rate Properties</a:t>
            </a:r>
            <a:r>
              <a:rPr lang="en-US" b="1" i="1" dirty="0" smtClean="0"/>
              <a:t> </a:t>
            </a:r>
            <a:r>
              <a:rPr lang="en-US" dirty="0" smtClean="0"/>
              <a:t>- Multifamily, New Construction,  </a:t>
            </a:r>
            <a:r>
              <a:rPr lang="en-US" dirty="0"/>
              <a:t>or Substantial Rehabilitation </a:t>
            </a:r>
            <a:r>
              <a:rPr lang="en-US" dirty="0" smtClean="0"/>
              <a:t>Loan for </a:t>
            </a:r>
            <a:r>
              <a:rPr lang="en-US" dirty="0"/>
              <a:t>properties located within an Economic Development </a:t>
            </a:r>
            <a:r>
              <a:rPr lang="en-US" dirty="0" smtClean="0"/>
              <a:t>Area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SECTION 221(D)4 For Affordable Or Market Rate Properties</a:t>
            </a:r>
            <a:r>
              <a:rPr lang="en-US" dirty="0" smtClean="0"/>
              <a:t> - Multifamily </a:t>
            </a:r>
            <a:r>
              <a:rPr lang="en-US" dirty="0"/>
              <a:t>New Construction or Substantial Rehabilitation </a:t>
            </a:r>
            <a:r>
              <a:rPr lang="en-US" dirty="0" smtClean="0"/>
              <a:t>Loan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SECTION 223(F) </a:t>
            </a:r>
            <a:r>
              <a:rPr lang="en-US" b="1" i="1" u="sng" dirty="0"/>
              <a:t>for Affordable or Market Rate Properties </a:t>
            </a:r>
            <a:r>
              <a:rPr lang="en-US" dirty="0"/>
              <a:t>- Refinance or Acquisition Loan of Affordable multifamily properties that have been placed in service for at least three </a:t>
            </a:r>
            <a:r>
              <a:rPr lang="en-US" dirty="0" smtClean="0"/>
              <a:t>years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SECTION 223(A)7</a:t>
            </a:r>
            <a:r>
              <a:rPr lang="en-US" b="1" i="1" dirty="0" smtClean="0"/>
              <a:t> </a:t>
            </a:r>
            <a:r>
              <a:rPr lang="en-US" dirty="0" smtClean="0"/>
              <a:t>- </a:t>
            </a:r>
            <a:r>
              <a:rPr lang="en-US" dirty="0"/>
              <a:t>Streamlined refinancing of properties with existing HUD insured debt</a:t>
            </a:r>
            <a:r>
              <a:rPr lang="en-US" dirty="0" smtClean="0"/>
              <a:t>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i="1" u="sng" dirty="0" smtClean="0"/>
              <a:t>223(F) TAX CREDIT PILOT</a:t>
            </a:r>
            <a:r>
              <a:rPr lang="en-US" b="1" i="1" dirty="0" smtClean="0"/>
              <a:t> </a:t>
            </a:r>
            <a:r>
              <a:rPr lang="en-US" dirty="0" smtClean="0"/>
              <a:t>- Refinance </a:t>
            </a:r>
            <a:r>
              <a:rPr lang="en-US" dirty="0"/>
              <a:t>or Acquisition Loan with 4% or 9% Low Income Housing Tax Credits that have been placed in service for at least three years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D38E2-93B8-4CDE-81CD-B0192DBF8AC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178130"/>
            <a:ext cx="8686800" cy="757635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>
                <a:solidFill>
                  <a:schemeClr val="bg1"/>
                </a:solidFill>
              </a:rPr>
              <a:t>FHA/HUD PRODUCTS</a:t>
            </a:r>
          </a:p>
        </p:txBody>
      </p:sp>
    </p:spTree>
    <p:extLst>
      <p:ext uri="{BB962C8B-B14F-4D97-AF65-F5344CB8AC3E}">
        <p14:creationId xmlns:p14="http://schemas.microsoft.com/office/powerpoint/2010/main" val="37317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Basics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276828" y="1447800"/>
            <a:ext cx="8610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GSEs:  Government-Sponsored Enterprises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Fannie Mae:    Federal National Mortgage Association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Freddie Mac:   Federal Home Loan Mortgage Corporation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FHA HUD:    Federal Housing Administration, Housing and Urban Development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3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Benefits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276828" y="1447800"/>
            <a:ext cx="8610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Several </a:t>
            </a:r>
            <a:r>
              <a:rPr lang="en-US" dirty="0" smtClean="0"/>
              <a:t>benefits of having GSE’s: </a:t>
            </a: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dirty="0" smtClean="0"/>
              <a:t>1) Provides </a:t>
            </a:r>
            <a:r>
              <a:rPr lang="en-US" dirty="0" smtClean="0"/>
              <a:t>liquidity to the mortgage </a:t>
            </a:r>
            <a:r>
              <a:rPr lang="en-US" dirty="0" smtClean="0"/>
              <a:t>market</a:t>
            </a:r>
          </a:p>
          <a:p>
            <a:pPr marL="914400" lvl="2" indent="0" algn="just">
              <a:spcAft>
                <a:spcPts val="600"/>
              </a:spcAft>
              <a:buNone/>
            </a:pPr>
            <a:r>
              <a:rPr lang="en-US" b="1" dirty="0" smtClean="0"/>
              <a:t>       </a:t>
            </a:r>
            <a:r>
              <a:rPr lang="en-US" b="1" i="1" u="sng" dirty="0" smtClean="0"/>
              <a:t>During a down cycle (ie 2008)</a:t>
            </a:r>
            <a:endParaRPr lang="en-US" b="1" i="1" u="sng" dirty="0" smtClean="0"/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dirty="0" smtClean="0"/>
              <a:t>2) Addresses </a:t>
            </a:r>
            <a:r>
              <a:rPr lang="en-US" dirty="0" smtClean="0"/>
              <a:t>the limitations of purely regional </a:t>
            </a:r>
            <a:r>
              <a:rPr lang="en-US" dirty="0" smtClean="0"/>
              <a:t>lending</a:t>
            </a:r>
          </a:p>
          <a:p>
            <a:pPr marL="914400" lvl="2" indent="0" algn="just">
              <a:spcAft>
                <a:spcPts val="600"/>
              </a:spcAft>
              <a:buNone/>
            </a:pPr>
            <a:r>
              <a:rPr lang="en-US" b="1" dirty="0" smtClean="0"/>
              <a:t>       </a:t>
            </a:r>
            <a:r>
              <a:rPr lang="en-US" b="1" i="1" u="sng" dirty="0" smtClean="0"/>
              <a:t>Tertiary markets / Rural markets</a:t>
            </a:r>
            <a:endParaRPr lang="en-US" b="1" i="1" u="sng" dirty="0" smtClean="0"/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dirty="0" smtClean="0"/>
              <a:t>3) </a:t>
            </a:r>
            <a:r>
              <a:rPr lang="en-US" dirty="0" smtClean="0"/>
              <a:t>Provides </a:t>
            </a:r>
            <a:r>
              <a:rPr lang="en-US" dirty="0" smtClean="0"/>
              <a:t>national uniformity to underwriting </a:t>
            </a:r>
            <a:r>
              <a:rPr lang="en-US" dirty="0" smtClean="0"/>
              <a:t>criteria</a:t>
            </a:r>
          </a:p>
          <a:p>
            <a:pPr marL="914400" lvl="2" indent="0" algn="just">
              <a:spcAft>
                <a:spcPts val="600"/>
              </a:spcAft>
              <a:buNone/>
            </a:pPr>
            <a:r>
              <a:rPr lang="en-US" b="1" dirty="0" smtClean="0"/>
              <a:t>        </a:t>
            </a:r>
            <a:r>
              <a:rPr lang="en-US" b="1" i="1" u="sng" dirty="0" smtClean="0"/>
              <a:t>Investors can rely on consistent credit analysis</a:t>
            </a:r>
            <a:endParaRPr lang="en-US" b="1" i="1" u="sng" dirty="0" smtClean="0"/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dirty="0" smtClean="0"/>
              <a:t>4) Congressional </a:t>
            </a:r>
            <a:r>
              <a:rPr lang="en-US" dirty="0" smtClean="0"/>
              <a:t>public purpose mandate to provide mortgage credit to broad range of </a:t>
            </a:r>
            <a:r>
              <a:rPr lang="en-US" dirty="0" smtClean="0"/>
              <a:t>Americans</a:t>
            </a:r>
          </a:p>
          <a:p>
            <a:pPr marL="914400" lvl="2" indent="0" algn="just">
              <a:spcAft>
                <a:spcPts val="600"/>
              </a:spcAft>
              <a:buNone/>
            </a:pPr>
            <a:r>
              <a:rPr lang="en-US" b="1" i="1" dirty="0" smtClean="0"/>
              <a:t>       </a:t>
            </a:r>
            <a:r>
              <a:rPr lang="en-US" b="1" i="1" u="sng" dirty="0" smtClean="0"/>
              <a:t>AFFORDABLE HOUSING</a:t>
            </a:r>
            <a:endParaRPr lang="en-US" b="1" i="1" u="sng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1143000" y="2438400"/>
            <a:ext cx="457200" cy="228600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1143000" y="3429000"/>
            <a:ext cx="457200" cy="228600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1219200" y="4419600"/>
            <a:ext cx="457200" cy="228600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1219200" y="5715000"/>
            <a:ext cx="457200" cy="228600"/>
          </a:xfrm>
          <a:prstGeom prst="bentConnector3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28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1054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Prior to 1930s (Great Depression): </a:t>
            </a:r>
            <a:r>
              <a:rPr lang="en-US" dirty="0"/>
              <a:t>L</a:t>
            </a:r>
            <a:r>
              <a:rPr lang="en-US" dirty="0" smtClean="0"/>
              <a:t>oans were exclusively private sector, short-term renewable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1930s:  Federal </a:t>
            </a:r>
            <a:r>
              <a:rPr lang="en-US" dirty="0" smtClean="0"/>
              <a:t>Home Loan Bank Act is passed, creating the FHLBank </a:t>
            </a:r>
            <a:r>
              <a:rPr lang="en-US" dirty="0" smtClean="0"/>
              <a:t>System.  Creation </a:t>
            </a:r>
            <a:r>
              <a:rPr lang="en-US" dirty="0" smtClean="0"/>
              <a:t>of the long-term, self-amortizing loan. Allows for higher leverage, no balloon payments.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1934: National Housing Act enacted establishing Federal Housing Administration (“FHA”) approved lenders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1938: </a:t>
            </a:r>
            <a:r>
              <a:rPr lang="en-US" b="1" u="sng" dirty="0" smtClean="0"/>
              <a:t>Fannie Mae is created</a:t>
            </a:r>
            <a:r>
              <a:rPr lang="en-US" dirty="0" smtClean="0"/>
              <a:t>, as a federal government agency, to buy sell and hold FHA loans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1968: Fannie Mae is reorganized to a publicly-traded company; Creation of Government National Mortgage Association (“Ginnie Mae”) to insure payment of P&amp;I on Mortgage Backed Securities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1970: </a:t>
            </a:r>
            <a:r>
              <a:rPr lang="en-US" b="1" u="sng" dirty="0" smtClean="0"/>
              <a:t>Freddie Mac is created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1971: Freddie Mac offers its first conventional Mortgage Backed Security (“MBS”)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Quick History of the GSEs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7739" y="3763617"/>
            <a:ext cx="2706757" cy="304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94182" y="5334000"/>
            <a:ext cx="2706757" cy="304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23461" y="1676400"/>
            <a:ext cx="0" cy="4876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3461" y="4572000"/>
            <a:ext cx="0" cy="1981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9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b="1" dirty="0" smtClean="0"/>
              <a:t>1980s: </a:t>
            </a:r>
            <a:r>
              <a:rPr lang="en-US" b="1" dirty="0" smtClean="0"/>
              <a:t>Fannie </a:t>
            </a:r>
            <a:r>
              <a:rPr lang="en-US" b="1" dirty="0" smtClean="0"/>
              <a:t>and Freddie create multifamily divisions</a:t>
            </a:r>
            <a:endParaRPr lang="en-US" b="1" dirty="0" smtClean="0"/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dirty="0" smtClean="0"/>
              <a:t>1989: FIRREA is passed to address savings and loan crisis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dirty="0" smtClean="0"/>
              <a:t>1989: Freddie Mac becomes a publicly traded company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b="1" dirty="0" smtClean="0"/>
              <a:t>1990s: New requirement for Freddie and Fannie to facilitate the financing of </a:t>
            </a:r>
            <a:r>
              <a:rPr lang="en-US" b="1" dirty="0" smtClean="0"/>
              <a:t>AFFORDABLE HOUSING for </a:t>
            </a:r>
            <a:r>
              <a:rPr lang="en-US" b="1" dirty="0" smtClean="0"/>
              <a:t>low-income and moderate-income families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dirty="0" smtClean="0"/>
              <a:t>2006: Housing prices begin to fall for the first time since the 1930s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b="1" dirty="0" smtClean="0"/>
              <a:t>2008: Fannie Mae and Freddie Mac enter into FHFA-supervised conservatorship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b="1" dirty="0" smtClean="0"/>
              <a:t>2009: GSE historical market share around 40% rises to more than 70% and has since decreased back to 50%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US" b="1" dirty="0" smtClean="0"/>
              <a:t>November 2016: Steven Mnuchin, current nominee as Treasury Secretary, states that intent is for GSEs to exit conservatorship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Quick History of the GSEs (Continued)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5128" y="2895600"/>
            <a:ext cx="7815471" cy="9144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23900" y="4363278"/>
            <a:ext cx="7696199" cy="685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765313" y="1524000"/>
            <a:ext cx="7692887" cy="304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35495" y="5791200"/>
            <a:ext cx="7684604" cy="6096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35495" y="5078895"/>
            <a:ext cx="7696199" cy="685800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0087" y="1524000"/>
            <a:ext cx="0" cy="5029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TAKE A BREATHER </a:t>
            </a:r>
          </a:p>
        </p:txBody>
      </p:sp>
      <p:sp>
        <p:nvSpPr>
          <p:cNvPr id="8" name="Content Placeholder 12"/>
          <p:cNvSpPr txBox="1">
            <a:spLocks/>
          </p:cNvSpPr>
          <p:nvPr/>
        </p:nvSpPr>
        <p:spPr>
          <a:xfrm>
            <a:off x="228600" y="15240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QUESTIONS</a:t>
            </a:r>
            <a:r>
              <a:rPr lang="en-US" dirty="0" smtClean="0"/>
              <a:t>?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1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Sharing Credit Risk – DIFFERENT MODELS</a:t>
            </a:r>
          </a:p>
        </p:txBody>
      </p:sp>
      <p:sp>
        <p:nvSpPr>
          <p:cNvPr id="7" name="Rectangle 6"/>
          <p:cNvSpPr/>
          <p:nvPr/>
        </p:nvSpPr>
        <p:spPr>
          <a:xfrm>
            <a:off x="3657600" y="3200400"/>
            <a:ext cx="2209800" cy="38100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87835"/>
              </p:ext>
            </p:extLst>
          </p:nvPr>
        </p:nvGraphicFramePr>
        <p:xfrm>
          <a:off x="304800" y="1524000"/>
          <a:ext cx="8458200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1346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Lenders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MBS Investor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Share</a:t>
                      </a:r>
                      <a:endParaRPr lang="en-US" dirty="0"/>
                    </a:p>
                  </a:txBody>
                  <a:tcPr/>
                </a:tc>
              </a:tr>
              <a:tr h="1346200">
                <a:tc>
                  <a:txBody>
                    <a:bodyPr/>
                    <a:lstStyle/>
                    <a:p>
                      <a:r>
                        <a:rPr lang="en-US" dirty="0" smtClean="0"/>
                        <a:t>Fannie Mae Multifamily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 with “Delegated Underwriters” (aka approved banks)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Lenders deliver loans to Fannie Mae in exchange for an single-asset MBS backed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Loan-by-loan approach requiring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u="sng" baseline="0" dirty="0" smtClean="0"/>
                        <a:t>LENDER RISK SHARE</a:t>
                      </a:r>
                      <a:endParaRPr lang="en-US" b="1" u="sng" dirty="0"/>
                    </a:p>
                  </a:txBody>
                  <a:tcPr/>
                </a:tc>
              </a:tr>
              <a:tr h="1346200">
                <a:tc>
                  <a:txBody>
                    <a:bodyPr/>
                    <a:lstStyle/>
                    <a:p>
                      <a:r>
                        <a:rPr lang="en-US" dirty="0" smtClean="0"/>
                        <a:t>Freddie Mac Multifamily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Works with “Seller Servicers” (aka approved banks)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Freddie Mac issues Mortgage Backed Securities supported by pools of multifamily housing collateral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Securitization-based approach to risk sharing</a:t>
                      </a:r>
                      <a:endParaRPr lang="en-US" b="1" u="sn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402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8600" y="381056"/>
            <a:ext cx="8686800" cy="888008"/>
          </a:xfrm>
          <a:prstGeom prst="rect">
            <a:avLst/>
          </a:prstGeom>
          <a:gradFill rotWithShape="1">
            <a:gsLst>
              <a:gs pos="0">
                <a:srgbClr val="003468"/>
              </a:gs>
              <a:gs pos="50000">
                <a:srgbClr val="001830"/>
              </a:gs>
              <a:gs pos="100000">
                <a:srgbClr val="003468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GSE Eligible Properties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12"/>
          <p:cNvSpPr txBox="1">
            <a:spLocks/>
          </p:cNvSpPr>
          <p:nvPr/>
        </p:nvSpPr>
        <p:spPr>
          <a:xfrm>
            <a:off x="228600" y="1524000"/>
            <a:ext cx="8610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“THE GUIDE” versus “Waivers”</a:t>
            </a:r>
            <a:endParaRPr lang="en-US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PROPERTY SIZE: Rental </a:t>
            </a:r>
            <a:r>
              <a:rPr lang="en-US" dirty="0" smtClean="0"/>
              <a:t>housing with five or more dwelling units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LOAN SIZE: GSEs </a:t>
            </a:r>
            <a:r>
              <a:rPr lang="en-US" dirty="0" smtClean="0"/>
              <a:t>have loan programs to accommodate loans less than $1MM and essentially with no ceiling on loan size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Stabilized occupancy (at least 90% for 90 days) </a:t>
            </a:r>
            <a:r>
              <a:rPr lang="en-US" dirty="0"/>
              <a:t>(unless structuring a Forward Execution)</a:t>
            </a: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Stabilized cash flow (unless structuring a Forward Execution)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No construction period loans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N</a:t>
            </a:r>
            <a:r>
              <a:rPr lang="en-US" dirty="0" smtClean="0"/>
              <a:t>o substantial rehab loans ($/unit, relocation)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Moderate rehab loans 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Affordable: Some form of Regulatory Agreement, soft subordinate debt tied to income guidelines, real estate tax </a:t>
            </a:r>
            <a:r>
              <a:rPr lang="en-US" dirty="0" smtClean="0"/>
              <a:t>abatement</a:t>
            </a: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" name="Picture 5" descr="RichmacFunding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172200"/>
            <a:ext cx="1371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5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3995</TotalTime>
  <Words>1892</Words>
  <Application>Microsoft Office PowerPoint</Application>
  <PresentationFormat>On-screen Show (4:3)</PresentationFormat>
  <Paragraphs>338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Affordable Housing Finance  and GSEs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Affordable Housing Finance  and GSEs</dc:title>
  <dc:creator>Levine, Ben</dc:creator>
  <cp:lastModifiedBy>Levine, Ben</cp:lastModifiedBy>
  <cp:revision>60</cp:revision>
  <cp:lastPrinted>2016-12-05T19:57:32Z</cp:lastPrinted>
  <dcterms:created xsi:type="dcterms:W3CDTF">2016-12-01T15:57:57Z</dcterms:created>
  <dcterms:modified xsi:type="dcterms:W3CDTF">2016-12-05T21:16:31Z</dcterms:modified>
</cp:coreProperties>
</file>