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sldIdLst>
    <p:sldId id="338" r:id="rId2"/>
    <p:sldId id="337" r:id="rId3"/>
    <p:sldId id="320" r:id="rId4"/>
    <p:sldId id="325" r:id="rId5"/>
    <p:sldId id="326" r:id="rId6"/>
    <p:sldId id="324" r:id="rId7"/>
    <p:sldId id="327" r:id="rId8"/>
    <p:sldId id="328" r:id="rId9"/>
    <p:sldId id="329" r:id="rId10"/>
    <p:sldId id="339" r:id="rId11"/>
    <p:sldId id="336" r:id="rId12"/>
    <p:sldId id="331" r:id="rId13"/>
    <p:sldId id="332" r:id="rId14"/>
    <p:sldId id="333" r:id="rId15"/>
    <p:sldId id="334" r:id="rId16"/>
    <p:sldId id="335" r:id="rId17"/>
  </p:sldIdLst>
  <p:sldSz cx="9144000" cy="6858000" type="screen4x3"/>
  <p:notesSz cx="7010400" cy="9396413"/>
  <p:defaultTextStyle>
    <a:defPPr>
      <a:defRPr lang="en-US"/>
    </a:defPPr>
    <a:lvl1pPr algn="l" rtl="0" fontAlgn="base">
      <a:spcBef>
        <a:spcPct val="0"/>
      </a:spcBef>
      <a:spcAft>
        <a:spcPct val="0"/>
      </a:spcAft>
      <a:defRPr sz="2400" kern="1200">
        <a:solidFill>
          <a:schemeClr val="tx1"/>
        </a:solidFill>
        <a:latin typeface="Arial"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charset="0"/>
        <a:ea typeface="ＭＳ Ｐゴシック"/>
        <a:cs typeface="ＭＳ Ｐゴシック"/>
      </a:defRPr>
    </a:lvl5pPr>
    <a:lvl6pPr marL="2286000" algn="l" defTabSz="914400" rtl="0" eaLnBrk="1" latinLnBrk="0" hangingPunct="1">
      <a:defRPr sz="2400" kern="1200">
        <a:solidFill>
          <a:schemeClr val="tx1"/>
        </a:solidFill>
        <a:latin typeface="Arial" charset="0"/>
        <a:ea typeface="ＭＳ Ｐゴシック"/>
        <a:cs typeface="ＭＳ Ｐゴシック"/>
      </a:defRPr>
    </a:lvl6pPr>
    <a:lvl7pPr marL="2743200" algn="l" defTabSz="914400" rtl="0" eaLnBrk="1" latinLnBrk="0" hangingPunct="1">
      <a:defRPr sz="2400" kern="1200">
        <a:solidFill>
          <a:schemeClr val="tx1"/>
        </a:solidFill>
        <a:latin typeface="Arial" charset="0"/>
        <a:ea typeface="ＭＳ Ｐゴシック"/>
        <a:cs typeface="ＭＳ Ｐゴシック"/>
      </a:defRPr>
    </a:lvl7pPr>
    <a:lvl8pPr marL="3200400" algn="l" defTabSz="914400" rtl="0" eaLnBrk="1" latinLnBrk="0" hangingPunct="1">
      <a:defRPr sz="2400" kern="1200">
        <a:solidFill>
          <a:schemeClr val="tx1"/>
        </a:solidFill>
        <a:latin typeface="Arial" charset="0"/>
        <a:ea typeface="ＭＳ Ｐゴシック"/>
        <a:cs typeface="ＭＳ Ｐゴシック"/>
      </a:defRPr>
    </a:lvl8pPr>
    <a:lvl9pPr marL="3657600" algn="l" defTabSz="914400" rtl="0" eaLnBrk="1" latinLnBrk="0" hangingPunct="1">
      <a:defRPr sz="2400"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DCB181"/>
    <a:srgbClr val="FF0513"/>
    <a:srgbClr val="D5D5D5"/>
    <a:srgbClr val="959595"/>
    <a:srgbClr val="CEDC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19" autoAdjust="0"/>
    <p:restoredTop sz="86392" autoAdjust="0"/>
  </p:normalViewPr>
  <p:slideViewPr>
    <p:cSldViewPr>
      <p:cViewPr>
        <p:scale>
          <a:sx n="125" d="100"/>
          <a:sy n="125" d="100"/>
        </p:scale>
        <p:origin x="-684" y="-402"/>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1"/>
            <a:ext cx="3036888" cy="469900"/>
          </a:xfrm>
          <a:prstGeom prst="rect">
            <a:avLst/>
          </a:prstGeom>
          <a:noFill/>
          <a:ln w="9525">
            <a:noFill/>
            <a:miter lim="800000"/>
            <a:headEnd/>
            <a:tailEnd/>
          </a:ln>
        </p:spPr>
        <p:txBody>
          <a:bodyPr vert="horz" wrap="square" lIns="93747" tIns="46874" rIns="93747" bIns="46874" numCol="1" anchor="t" anchorCtr="0" compatLnSpc="1">
            <a:prstTxWarp prst="textNoShape">
              <a:avLst/>
            </a:prstTxWarp>
          </a:bodyPr>
          <a:lstStyle>
            <a:lvl1pPr eaLnBrk="0" hangingPunct="0">
              <a:defRPr sz="1200" dirty="0">
                <a:ea typeface="ＭＳ Ｐゴシック" charset="-128"/>
                <a:cs typeface="+mn-cs"/>
              </a:defRPr>
            </a:lvl1pPr>
          </a:lstStyle>
          <a:p>
            <a:pPr>
              <a:defRPr/>
            </a:pPr>
            <a:endParaRPr lang="en-US"/>
          </a:p>
        </p:txBody>
      </p:sp>
      <p:sp>
        <p:nvSpPr>
          <p:cNvPr id="6147" name="Rectangle 3"/>
          <p:cNvSpPr>
            <a:spLocks noGrp="1" noChangeArrowheads="1"/>
          </p:cNvSpPr>
          <p:nvPr>
            <p:ph type="dt" idx="1"/>
          </p:nvPr>
        </p:nvSpPr>
        <p:spPr bwMode="auto">
          <a:xfrm>
            <a:off x="3973515" y="1"/>
            <a:ext cx="3036887" cy="469900"/>
          </a:xfrm>
          <a:prstGeom prst="rect">
            <a:avLst/>
          </a:prstGeom>
          <a:noFill/>
          <a:ln w="9525">
            <a:noFill/>
            <a:miter lim="800000"/>
            <a:headEnd/>
            <a:tailEnd/>
          </a:ln>
        </p:spPr>
        <p:txBody>
          <a:bodyPr vert="horz" wrap="square" lIns="93747" tIns="46874" rIns="93747" bIns="46874" numCol="1" anchor="t" anchorCtr="0" compatLnSpc="1">
            <a:prstTxWarp prst="textNoShape">
              <a:avLst/>
            </a:prstTxWarp>
          </a:bodyPr>
          <a:lstStyle>
            <a:lvl1pPr algn="r" eaLnBrk="0" hangingPunct="0">
              <a:defRPr sz="1200" dirty="0">
                <a:ea typeface="ＭＳ Ｐゴシック" charset="-128"/>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55700" y="704850"/>
            <a:ext cx="4699000" cy="35242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5039" y="4464051"/>
            <a:ext cx="5140325" cy="4227513"/>
          </a:xfrm>
          <a:prstGeom prst="rect">
            <a:avLst/>
          </a:prstGeom>
          <a:noFill/>
          <a:ln w="9525">
            <a:noFill/>
            <a:miter lim="800000"/>
            <a:headEnd/>
            <a:tailEnd/>
          </a:ln>
        </p:spPr>
        <p:txBody>
          <a:bodyPr vert="horz" wrap="square" lIns="93747" tIns="46874" rIns="93747" bIns="4687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926513"/>
            <a:ext cx="3036888" cy="469900"/>
          </a:xfrm>
          <a:prstGeom prst="rect">
            <a:avLst/>
          </a:prstGeom>
          <a:noFill/>
          <a:ln w="9525">
            <a:noFill/>
            <a:miter lim="800000"/>
            <a:headEnd/>
            <a:tailEnd/>
          </a:ln>
        </p:spPr>
        <p:txBody>
          <a:bodyPr vert="horz" wrap="square" lIns="93747" tIns="46874" rIns="93747" bIns="46874" numCol="1" anchor="b" anchorCtr="0" compatLnSpc="1">
            <a:prstTxWarp prst="textNoShape">
              <a:avLst/>
            </a:prstTxWarp>
          </a:bodyPr>
          <a:lstStyle>
            <a:lvl1pPr eaLnBrk="0" hangingPunct="0">
              <a:defRPr sz="1200" dirty="0">
                <a:ea typeface="ＭＳ Ｐゴシック" charset="-128"/>
                <a:cs typeface="+mn-cs"/>
              </a:defRPr>
            </a:lvl1pPr>
          </a:lstStyle>
          <a:p>
            <a:pPr>
              <a:defRPr/>
            </a:pPr>
            <a:endParaRPr lang="en-US"/>
          </a:p>
        </p:txBody>
      </p:sp>
      <p:sp>
        <p:nvSpPr>
          <p:cNvPr id="6151" name="Rectangle 7"/>
          <p:cNvSpPr>
            <a:spLocks noGrp="1" noChangeArrowheads="1"/>
          </p:cNvSpPr>
          <p:nvPr>
            <p:ph type="sldNum" sz="quarter" idx="5"/>
          </p:nvPr>
        </p:nvSpPr>
        <p:spPr bwMode="auto">
          <a:xfrm>
            <a:off x="3973515" y="8926513"/>
            <a:ext cx="3036887" cy="469900"/>
          </a:xfrm>
          <a:prstGeom prst="rect">
            <a:avLst/>
          </a:prstGeom>
          <a:noFill/>
          <a:ln w="9525">
            <a:noFill/>
            <a:miter lim="800000"/>
            <a:headEnd/>
            <a:tailEnd/>
          </a:ln>
        </p:spPr>
        <p:txBody>
          <a:bodyPr vert="horz" wrap="square" lIns="93747" tIns="46874" rIns="93747" bIns="46874" numCol="1" anchor="b" anchorCtr="0" compatLnSpc="1">
            <a:prstTxWarp prst="textNoShape">
              <a:avLst/>
            </a:prstTxWarp>
          </a:bodyPr>
          <a:lstStyle>
            <a:lvl1pPr algn="r" eaLnBrk="0" hangingPunct="0">
              <a:defRPr sz="1200">
                <a:ea typeface="ＭＳ Ｐゴシック" charset="-128"/>
                <a:cs typeface="+mn-cs"/>
              </a:defRPr>
            </a:lvl1pPr>
          </a:lstStyle>
          <a:p>
            <a:pPr>
              <a:defRPr/>
            </a:pPr>
            <a:fld id="{547A6810-76A6-4E91-A674-E516C42B6A5A}" type="slidenum">
              <a:rPr lang="en-US"/>
              <a:pPr>
                <a:defRPr/>
              </a:pPr>
              <a:t>‹#›</a:t>
            </a:fld>
            <a:endParaRPr lang="en-US" dirty="0"/>
          </a:p>
        </p:txBody>
      </p:sp>
    </p:spTree>
    <p:extLst>
      <p:ext uri="{BB962C8B-B14F-4D97-AF65-F5344CB8AC3E}">
        <p14:creationId xmlns:p14="http://schemas.microsoft.com/office/powerpoint/2010/main" val="14273425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a:ln/>
        </p:spPr>
      </p:sp>
      <p:sp>
        <p:nvSpPr>
          <p:cNvPr id="26626" name="Notes Placeholder 2"/>
          <p:cNvSpPr>
            <a:spLocks noGrp="1"/>
          </p:cNvSpPr>
          <p:nvPr>
            <p:ph type="body" idx="1"/>
          </p:nvPr>
        </p:nvSpPr>
        <p:spPr>
          <a:noFill/>
          <a:ln/>
        </p:spPr>
        <p:txBody>
          <a:bodyPr/>
          <a:lstStyle/>
          <a:p>
            <a:endParaRPr lang="en-US" smtClean="0">
              <a:ea typeface="ＭＳ Ｐゴシック"/>
            </a:endParaRPr>
          </a:p>
        </p:txBody>
      </p:sp>
      <p:sp>
        <p:nvSpPr>
          <p:cNvPr id="26627" name="Slide Number Placeholder 3"/>
          <p:cNvSpPr>
            <a:spLocks noGrp="1"/>
          </p:cNvSpPr>
          <p:nvPr>
            <p:ph type="sldNum" sz="quarter" idx="5"/>
          </p:nvPr>
        </p:nvSpPr>
        <p:spPr>
          <a:noFill/>
        </p:spPr>
        <p:txBody>
          <a:bodyPr/>
          <a:lstStyle/>
          <a:p>
            <a:fld id="{7D726733-71A2-4289-9788-56ED13F3277D}" type="slidenum">
              <a:rPr lang="en-US" smtClean="0">
                <a:ea typeface="ＭＳ Ｐゴシック"/>
                <a:cs typeface="ＭＳ Ｐゴシック"/>
              </a:rPr>
              <a:pPr/>
              <a:t>12</a:t>
            </a:fld>
            <a:endParaRPr lang="en-US" smtClean="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p:spPr>
        <p:txBody>
          <a:bodyPr/>
          <a:lstStyle/>
          <a:p>
            <a:endParaRPr lang="en-US" smtClean="0">
              <a:ea typeface="ＭＳ Ｐゴシック"/>
            </a:endParaRPr>
          </a:p>
        </p:txBody>
      </p:sp>
      <p:sp>
        <p:nvSpPr>
          <p:cNvPr id="28675" name="Slide Number Placeholder 3"/>
          <p:cNvSpPr>
            <a:spLocks noGrp="1"/>
          </p:cNvSpPr>
          <p:nvPr>
            <p:ph type="sldNum" sz="quarter" idx="5"/>
          </p:nvPr>
        </p:nvSpPr>
        <p:spPr>
          <a:noFill/>
        </p:spPr>
        <p:txBody>
          <a:bodyPr/>
          <a:lstStyle/>
          <a:p>
            <a:fld id="{670BBF2D-0195-42F5-8C9D-C1A5FA93DA87}" type="slidenum">
              <a:rPr lang="en-US" smtClean="0">
                <a:ea typeface="ＭＳ Ｐゴシック"/>
                <a:cs typeface="ＭＳ Ｐゴシック"/>
              </a:rPr>
              <a:pPr/>
              <a:t>13</a:t>
            </a:fld>
            <a:endParaRPr lang="en-US" smtClean="0">
              <a:ea typeface="ＭＳ Ｐゴシック"/>
              <a:cs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p:spPr>
        <p:txBody>
          <a:bodyPr/>
          <a:lstStyle/>
          <a:p>
            <a:endParaRPr lang="en-US" smtClean="0">
              <a:ea typeface="ＭＳ Ｐゴシック"/>
            </a:endParaRPr>
          </a:p>
        </p:txBody>
      </p:sp>
      <p:sp>
        <p:nvSpPr>
          <p:cNvPr id="30723" name="Slide Number Placeholder 3"/>
          <p:cNvSpPr>
            <a:spLocks noGrp="1"/>
          </p:cNvSpPr>
          <p:nvPr>
            <p:ph type="sldNum" sz="quarter" idx="5"/>
          </p:nvPr>
        </p:nvSpPr>
        <p:spPr>
          <a:noFill/>
        </p:spPr>
        <p:txBody>
          <a:bodyPr/>
          <a:lstStyle/>
          <a:p>
            <a:fld id="{D2B6FBC7-8166-4C49-B699-2E1A151424B4}" type="slidenum">
              <a:rPr lang="en-US" smtClean="0">
                <a:ea typeface="ＭＳ Ｐゴシック"/>
                <a:cs typeface="ＭＳ Ｐゴシック"/>
              </a:rPr>
              <a:pPr/>
              <a:t>14</a:t>
            </a:fld>
            <a:endParaRPr lang="en-US" smtClean="0">
              <a:ea typeface="ＭＳ Ｐゴシック"/>
              <a:cs typeface="ＭＳ Ｐゴシック"/>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a:ln/>
        </p:spPr>
      </p:sp>
      <p:sp>
        <p:nvSpPr>
          <p:cNvPr id="32770" name="Notes Placeholder 2"/>
          <p:cNvSpPr>
            <a:spLocks noGrp="1"/>
          </p:cNvSpPr>
          <p:nvPr>
            <p:ph type="body" idx="1"/>
          </p:nvPr>
        </p:nvSpPr>
        <p:spPr>
          <a:noFill/>
          <a:ln/>
        </p:spPr>
        <p:txBody>
          <a:bodyPr/>
          <a:lstStyle/>
          <a:p>
            <a:endParaRPr lang="en-US" smtClean="0">
              <a:ea typeface="ＭＳ Ｐゴシック"/>
            </a:endParaRPr>
          </a:p>
        </p:txBody>
      </p:sp>
      <p:sp>
        <p:nvSpPr>
          <p:cNvPr id="32771" name="Slide Number Placeholder 3"/>
          <p:cNvSpPr>
            <a:spLocks noGrp="1"/>
          </p:cNvSpPr>
          <p:nvPr>
            <p:ph type="sldNum" sz="quarter" idx="5"/>
          </p:nvPr>
        </p:nvSpPr>
        <p:spPr>
          <a:noFill/>
        </p:spPr>
        <p:txBody>
          <a:bodyPr/>
          <a:lstStyle/>
          <a:p>
            <a:fld id="{DB926FAC-96E9-4936-95DE-6FEC77DBA6F9}" type="slidenum">
              <a:rPr lang="en-US" smtClean="0">
                <a:ea typeface="ＭＳ Ｐゴシック"/>
                <a:cs typeface="ＭＳ Ｐゴシック"/>
              </a:rPr>
              <a:pPr/>
              <a:t>15</a:t>
            </a:fld>
            <a:endParaRPr lang="en-US" smtClean="0">
              <a:ea typeface="ＭＳ Ｐゴシック"/>
              <a:cs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a:ln/>
        </p:spPr>
      </p:sp>
      <p:sp>
        <p:nvSpPr>
          <p:cNvPr id="34818" name="Notes Placeholder 2"/>
          <p:cNvSpPr>
            <a:spLocks noGrp="1"/>
          </p:cNvSpPr>
          <p:nvPr>
            <p:ph type="body" idx="1"/>
          </p:nvPr>
        </p:nvSpPr>
        <p:spPr>
          <a:noFill/>
          <a:ln/>
        </p:spPr>
        <p:txBody>
          <a:bodyPr/>
          <a:lstStyle/>
          <a:p>
            <a:endParaRPr lang="en-US" smtClean="0">
              <a:ea typeface="ＭＳ Ｐゴシック"/>
            </a:endParaRPr>
          </a:p>
        </p:txBody>
      </p:sp>
      <p:sp>
        <p:nvSpPr>
          <p:cNvPr id="34819" name="Slide Number Placeholder 3"/>
          <p:cNvSpPr>
            <a:spLocks noGrp="1"/>
          </p:cNvSpPr>
          <p:nvPr>
            <p:ph type="sldNum" sz="quarter" idx="5"/>
          </p:nvPr>
        </p:nvSpPr>
        <p:spPr>
          <a:noFill/>
        </p:spPr>
        <p:txBody>
          <a:bodyPr/>
          <a:lstStyle/>
          <a:p>
            <a:fld id="{843413C0-215A-44F4-A080-4DD8103F17CD}" type="slidenum">
              <a:rPr lang="en-US" smtClean="0">
                <a:ea typeface="ＭＳ Ｐゴシック"/>
                <a:cs typeface="ＭＳ Ｐゴシック"/>
              </a:rPr>
              <a:pPr/>
              <a:t>16</a:t>
            </a:fld>
            <a:endParaRPr lang="en-US" smtClean="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685800" y="1371600"/>
            <a:ext cx="8305800" cy="1447800"/>
          </a:xfrm>
          <a:prstGeom prst="rect">
            <a:avLst/>
          </a:prstGeom>
          <a:solidFill>
            <a:srgbClr val="FFCC00"/>
          </a:solidFill>
          <a:ln w="9525">
            <a:noFill/>
            <a:miter lim="800000"/>
            <a:headEnd/>
            <a:tailEnd/>
          </a:ln>
        </p:spPr>
        <p:txBody>
          <a:bodyPr wrap="none" anchor="ctr"/>
          <a:lstStyle/>
          <a:p>
            <a:pPr eaLnBrk="0" hangingPunct="0">
              <a:defRPr/>
            </a:pPr>
            <a:endParaRPr lang="en-US" dirty="0">
              <a:ea typeface="ＭＳ Ｐゴシック" charset="-128"/>
              <a:cs typeface="+mn-cs"/>
            </a:endParaRPr>
          </a:p>
        </p:txBody>
      </p:sp>
      <p:sp>
        <p:nvSpPr>
          <p:cNvPr id="5" name="Rectangle 11"/>
          <p:cNvSpPr>
            <a:spLocks noChangeArrowheads="1"/>
          </p:cNvSpPr>
          <p:nvPr userDrawn="1"/>
        </p:nvSpPr>
        <p:spPr bwMode="auto">
          <a:xfrm>
            <a:off x="0" y="1371600"/>
            <a:ext cx="609600" cy="1447800"/>
          </a:xfrm>
          <a:prstGeom prst="rect">
            <a:avLst/>
          </a:prstGeom>
          <a:solidFill>
            <a:srgbClr val="C0C0C0"/>
          </a:solidFill>
          <a:ln w="9525">
            <a:noFill/>
            <a:miter lim="800000"/>
            <a:headEnd/>
            <a:tailEnd/>
          </a:ln>
        </p:spPr>
        <p:txBody>
          <a:bodyPr wrap="none" anchor="ctr"/>
          <a:lstStyle/>
          <a:p>
            <a:pPr eaLnBrk="0" hangingPunct="0">
              <a:defRPr/>
            </a:pPr>
            <a:endParaRPr lang="en-US" dirty="0">
              <a:ea typeface="ＭＳ Ｐゴシック" charset="-128"/>
              <a:cs typeface="+mn-cs"/>
            </a:endParaRPr>
          </a:p>
        </p:txBody>
      </p:sp>
      <p:pic>
        <p:nvPicPr>
          <p:cNvPr id="6" name="Picture 5" descr="logo_small.jpg"/>
          <p:cNvPicPr>
            <a:picLocks noChangeAspect="1"/>
          </p:cNvPicPr>
          <p:nvPr userDrawn="1"/>
        </p:nvPicPr>
        <p:blipFill>
          <a:blip r:embed="rId2" cstate="print"/>
          <a:srcRect l="3049" t="7619" r="11620" b="16190"/>
          <a:stretch>
            <a:fillRect/>
          </a:stretch>
        </p:blipFill>
        <p:spPr bwMode="auto">
          <a:xfrm>
            <a:off x="6858000" y="6324600"/>
            <a:ext cx="2133600" cy="381000"/>
          </a:xfrm>
          <a:prstGeom prst="rect">
            <a:avLst/>
          </a:prstGeom>
          <a:noFill/>
          <a:ln w="9525">
            <a:noFill/>
            <a:miter lim="800000"/>
            <a:headEnd/>
            <a:tailEnd/>
          </a:ln>
        </p:spPr>
      </p:pic>
      <p:sp>
        <p:nvSpPr>
          <p:cNvPr id="9" name="Title 1"/>
          <p:cNvSpPr>
            <a:spLocks noGrp="1"/>
          </p:cNvSpPr>
          <p:nvPr>
            <p:ph type="ctrTitle"/>
          </p:nvPr>
        </p:nvSpPr>
        <p:spPr>
          <a:xfrm>
            <a:off x="1219200" y="1349375"/>
            <a:ext cx="7772400" cy="1470025"/>
          </a:xfrm>
        </p:spPr>
        <p:txBody>
          <a:bodyPr/>
          <a:lstStyle>
            <a:lvl1pPr algn="r">
              <a:defRPr>
                <a:solidFill>
                  <a:schemeClr val="bg1"/>
                </a:solidFill>
              </a:defRPr>
            </a:lvl1pPr>
          </a:lstStyle>
          <a:p>
            <a:r>
              <a:rPr lang="en-US" dirty="0" smtClean="0"/>
              <a:t>Click to edit Master title style</a:t>
            </a:r>
            <a:endParaRPr lang="en-US" dirty="0"/>
          </a:p>
        </p:txBody>
      </p:sp>
      <p:sp>
        <p:nvSpPr>
          <p:cNvPr id="10" name="Subtitle 2"/>
          <p:cNvSpPr>
            <a:spLocks noGrp="1"/>
          </p:cNvSpPr>
          <p:nvPr>
            <p:ph type="subTitle" idx="1"/>
          </p:nvPr>
        </p:nvSpPr>
        <p:spPr>
          <a:xfrm>
            <a:off x="2590800" y="2819400"/>
            <a:ext cx="6400800" cy="533400"/>
          </a:xfrm>
        </p:spPr>
        <p:txBody>
          <a:bodyPr/>
          <a:lstStyle>
            <a:lvl1pPr marL="0" indent="0" algn="r">
              <a:buNone/>
              <a:defRPr>
                <a:solidFill>
                  <a:schemeClr val="bg1">
                    <a:lumMod val="65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TextBox 6"/>
          <p:cNvSpPr txBox="1"/>
          <p:nvPr userDrawn="1"/>
        </p:nvSpPr>
        <p:spPr>
          <a:xfrm>
            <a:off x="6019800" y="6553200"/>
            <a:ext cx="3048000" cy="261938"/>
          </a:xfrm>
          <a:prstGeom prst="rect">
            <a:avLst/>
          </a:prstGeom>
          <a:noFill/>
        </p:spPr>
        <p:txBody>
          <a:bodyPr>
            <a:spAutoFit/>
          </a:bodyPr>
          <a:lstStyle/>
          <a:p>
            <a:pPr algn="r" eaLnBrk="0" hangingPunct="0">
              <a:defRPr/>
            </a:pPr>
            <a:r>
              <a:rPr lang="en-US" sz="1100" b="1" dirty="0">
                <a:solidFill>
                  <a:schemeClr val="bg1">
                    <a:lumMod val="75000"/>
                  </a:schemeClr>
                </a:solidFill>
                <a:latin typeface="+mn-lt"/>
                <a:ea typeface="ＭＳ Ｐゴシック" charset="-128"/>
                <a:cs typeface="+mn-cs"/>
              </a:rPr>
              <a:t>Page </a:t>
            </a:r>
            <a:fld id="{FE311254-B91F-40F4-BEB0-D0C72DE1286A}" type="slidenum">
              <a:rPr lang="en-US" sz="1100" b="1">
                <a:solidFill>
                  <a:schemeClr val="bg1">
                    <a:lumMod val="75000"/>
                  </a:schemeClr>
                </a:solidFill>
                <a:latin typeface="+mn-lt"/>
                <a:ea typeface="ＭＳ Ｐゴシック" charset="-128"/>
                <a:cs typeface="+mn-cs"/>
              </a:rPr>
              <a:pPr algn="r" eaLnBrk="0" hangingPunct="0">
                <a:defRPr/>
              </a:pPr>
              <a:t>‹#›</a:t>
            </a:fld>
            <a:endParaRPr lang="en-US" sz="1100" b="1" dirty="0">
              <a:solidFill>
                <a:schemeClr val="bg1">
                  <a:lumMod val="75000"/>
                </a:schemeClr>
              </a:solidFill>
              <a:latin typeface="+mn-lt"/>
              <a:ea typeface="ＭＳ Ｐゴシック" charset="-128"/>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dirty="0"/>
            </a:lvl1pPr>
          </a:lstStyle>
          <a:p>
            <a:pPr>
              <a:defRPr/>
            </a:pPr>
            <a:endParaRPr lang="en-US"/>
          </a:p>
        </p:txBody>
      </p:sp>
      <p:sp>
        <p:nvSpPr>
          <p:cNvPr id="6" name="Rectangle 5"/>
          <p:cNvSpPr>
            <a:spLocks noGrp="1" noChangeArrowheads="1"/>
          </p:cNvSpPr>
          <p:nvPr>
            <p:ph type="ftr" sz="quarter" idx="11"/>
          </p:nvPr>
        </p:nvSpPr>
        <p:spPr/>
        <p:txBody>
          <a:bodyPr/>
          <a:lstStyle>
            <a:lvl1pPr>
              <a:defRPr dirty="0"/>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40465BCA-EDB0-420F-B7C2-99FD0CA34EE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TextBox 6"/>
          <p:cNvSpPr txBox="1"/>
          <p:nvPr userDrawn="1"/>
        </p:nvSpPr>
        <p:spPr>
          <a:xfrm>
            <a:off x="6019800" y="6553200"/>
            <a:ext cx="3048000" cy="261938"/>
          </a:xfrm>
          <a:prstGeom prst="rect">
            <a:avLst/>
          </a:prstGeom>
          <a:noFill/>
        </p:spPr>
        <p:txBody>
          <a:bodyPr>
            <a:spAutoFit/>
          </a:bodyPr>
          <a:lstStyle/>
          <a:p>
            <a:pPr algn="r" eaLnBrk="0" hangingPunct="0">
              <a:defRPr/>
            </a:pPr>
            <a:r>
              <a:rPr lang="en-US" sz="1100" b="1" dirty="0">
                <a:solidFill>
                  <a:schemeClr val="bg1">
                    <a:lumMod val="75000"/>
                  </a:schemeClr>
                </a:solidFill>
                <a:latin typeface="+mn-lt"/>
                <a:ea typeface="ＭＳ Ｐゴシック" charset="-128"/>
                <a:cs typeface="+mn-cs"/>
              </a:rPr>
              <a:t>Page </a:t>
            </a:r>
            <a:fld id="{59019D85-631A-4AF0-AF10-F4D0EFA96E24}" type="slidenum">
              <a:rPr lang="en-US" sz="1100" b="1">
                <a:solidFill>
                  <a:schemeClr val="bg1">
                    <a:lumMod val="75000"/>
                  </a:schemeClr>
                </a:solidFill>
                <a:latin typeface="+mn-lt"/>
                <a:ea typeface="ＭＳ Ｐゴシック" charset="-128"/>
                <a:cs typeface="+mn-cs"/>
              </a:rPr>
              <a:pPr algn="r" eaLnBrk="0" hangingPunct="0">
                <a:defRPr/>
              </a:pPr>
              <a:t>‹#›</a:t>
            </a:fld>
            <a:endParaRPr lang="en-US" sz="1100" b="1" dirty="0">
              <a:solidFill>
                <a:schemeClr val="bg1">
                  <a:lumMod val="75000"/>
                </a:schemeClr>
              </a:solidFill>
              <a:latin typeface="+mn-lt"/>
              <a:ea typeface="ＭＳ Ｐゴシック" charset="-128"/>
              <a:cs typeface="+mn-cs"/>
            </a:endParaRPr>
          </a:p>
        </p:txBody>
      </p:sp>
      <p:sp>
        <p:nvSpPr>
          <p:cNvPr id="2" name="Vertical Title 1"/>
          <p:cNvSpPr>
            <a:spLocks noGrp="1"/>
          </p:cNvSpPr>
          <p:nvPr>
            <p:ph type="title" orient="vert"/>
          </p:nvPr>
        </p:nvSpPr>
        <p:spPr>
          <a:xfrm>
            <a:off x="6915149" y="1524000"/>
            <a:ext cx="2076451" cy="464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1524000"/>
            <a:ext cx="6076951" cy="464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dirty="0"/>
            </a:lvl1pPr>
          </a:lstStyle>
          <a:p>
            <a:pPr>
              <a:defRPr/>
            </a:pPr>
            <a:endParaRPr lang="en-US"/>
          </a:p>
        </p:txBody>
      </p:sp>
      <p:sp>
        <p:nvSpPr>
          <p:cNvPr id="6" name="Rectangle 5"/>
          <p:cNvSpPr>
            <a:spLocks noGrp="1" noChangeArrowheads="1"/>
          </p:cNvSpPr>
          <p:nvPr>
            <p:ph type="ftr" sz="quarter" idx="11"/>
          </p:nvPr>
        </p:nvSpPr>
        <p:spPr/>
        <p:txBody>
          <a:bodyPr/>
          <a:lstStyle>
            <a:lvl1pPr>
              <a:defRPr dirty="0"/>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080C5899-4988-4D5D-A9B7-ED9C02279CD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6"/>
          <p:cNvSpPr txBox="1"/>
          <p:nvPr userDrawn="1"/>
        </p:nvSpPr>
        <p:spPr>
          <a:xfrm>
            <a:off x="6019800" y="6553200"/>
            <a:ext cx="3048000" cy="261938"/>
          </a:xfrm>
          <a:prstGeom prst="rect">
            <a:avLst/>
          </a:prstGeom>
          <a:noFill/>
        </p:spPr>
        <p:txBody>
          <a:bodyPr>
            <a:spAutoFit/>
          </a:bodyPr>
          <a:lstStyle/>
          <a:p>
            <a:pPr algn="r" eaLnBrk="0" hangingPunct="0">
              <a:defRPr/>
            </a:pPr>
            <a:r>
              <a:rPr lang="en-US" sz="1100" b="1" dirty="0">
                <a:solidFill>
                  <a:schemeClr val="bg1">
                    <a:lumMod val="75000"/>
                  </a:schemeClr>
                </a:solidFill>
                <a:latin typeface="+mn-lt"/>
                <a:ea typeface="ＭＳ Ｐゴシック" charset="-128"/>
                <a:cs typeface="+mn-cs"/>
              </a:rPr>
              <a:t>Page </a:t>
            </a:r>
            <a:fld id="{C9C73F4F-FAEC-45EF-AAB0-E684780A4F9B}" type="slidenum">
              <a:rPr lang="en-US" sz="1100" b="1">
                <a:solidFill>
                  <a:schemeClr val="bg1">
                    <a:lumMod val="75000"/>
                  </a:schemeClr>
                </a:solidFill>
                <a:latin typeface="+mn-lt"/>
                <a:ea typeface="ＭＳ Ｐゴシック" charset="-128"/>
                <a:cs typeface="+mn-cs"/>
              </a:rPr>
              <a:pPr algn="r" eaLnBrk="0" hangingPunct="0">
                <a:defRPr/>
              </a:pPr>
              <a:t>‹#›</a:t>
            </a:fld>
            <a:endParaRPr lang="en-US" sz="1100" b="1" dirty="0">
              <a:solidFill>
                <a:schemeClr val="bg1">
                  <a:lumMod val="75000"/>
                </a:schemeClr>
              </a:solidFill>
              <a:latin typeface="+mn-lt"/>
              <a:ea typeface="ＭＳ Ｐゴシック" charset="-128"/>
              <a:cs typeface="+mn-cs"/>
            </a:endParaRPr>
          </a:p>
        </p:txBody>
      </p:sp>
      <p:sp>
        <p:nvSpPr>
          <p:cNvPr id="5" name="Rectangle 9"/>
          <p:cNvSpPr>
            <a:spLocks noChangeArrowheads="1"/>
          </p:cNvSpPr>
          <p:nvPr userDrawn="1"/>
        </p:nvSpPr>
        <p:spPr bwMode="auto">
          <a:xfrm rot="16200000">
            <a:off x="-571500" y="571500"/>
            <a:ext cx="1295400" cy="152400"/>
          </a:xfrm>
          <a:prstGeom prst="rect">
            <a:avLst/>
          </a:prstGeom>
          <a:solidFill>
            <a:srgbClr val="C0C0C0"/>
          </a:solidFill>
          <a:ln w="9525">
            <a:noFill/>
            <a:miter lim="800000"/>
            <a:headEnd/>
            <a:tailEnd/>
          </a:ln>
        </p:spPr>
        <p:txBody>
          <a:bodyPr wrap="none" anchor="ctr"/>
          <a:lstStyle/>
          <a:p>
            <a:pPr eaLnBrk="0" hangingPunct="0">
              <a:defRPr/>
            </a:pPr>
            <a:endParaRPr lang="en-US" dirty="0">
              <a:ea typeface="ＭＳ Ｐゴシック" charset="-128"/>
              <a:cs typeface="+mn-cs"/>
            </a:endParaRPr>
          </a:p>
        </p:txBody>
      </p:sp>
      <p:sp>
        <p:nvSpPr>
          <p:cNvPr id="6" name="TextBox 8"/>
          <p:cNvSpPr txBox="1"/>
          <p:nvPr userDrawn="1"/>
        </p:nvSpPr>
        <p:spPr>
          <a:xfrm rot="16200000">
            <a:off x="-1584325" y="4989512"/>
            <a:ext cx="3429000" cy="307976"/>
          </a:xfrm>
          <a:prstGeom prst="rect">
            <a:avLst/>
          </a:prstGeom>
          <a:noFill/>
        </p:spPr>
        <p:txBody>
          <a:bodyPr>
            <a:spAutoFit/>
          </a:bodyPr>
          <a:lstStyle/>
          <a:p>
            <a:pPr eaLnBrk="0" hangingPunct="0">
              <a:defRPr/>
            </a:pPr>
            <a:r>
              <a:rPr lang="en-US" sz="1100" i="1" dirty="0">
                <a:solidFill>
                  <a:schemeClr val="bg1">
                    <a:lumMod val="75000"/>
                  </a:schemeClr>
                </a:solidFill>
                <a:latin typeface="+mn-lt"/>
                <a:ea typeface="ＭＳ Ｐゴシック" charset="-128"/>
                <a:cs typeface="+mn-cs"/>
              </a:rPr>
              <a:t>Prepared by </a:t>
            </a:r>
            <a:r>
              <a:rPr lang="en-US" sz="1400" b="1" dirty="0">
                <a:solidFill>
                  <a:schemeClr val="bg1">
                    <a:lumMod val="65000"/>
                  </a:schemeClr>
                </a:solidFill>
                <a:latin typeface="+mn-lt"/>
                <a:ea typeface="ＭＳ Ｐゴシック" charset="-128"/>
                <a:cs typeface="+mn-cs"/>
              </a:rPr>
              <a:t>Forsyth Street Advisors </a:t>
            </a:r>
            <a:endParaRPr lang="en-US" sz="1100" b="1" dirty="0">
              <a:solidFill>
                <a:schemeClr val="bg1">
                  <a:lumMod val="75000"/>
                </a:schemeClr>
              </a:solidFill>
              <a:latin typeface="+mn-lt"/>
              <a:ea typeface="ＭＳ Ｐゴシック" charset="-128"/>
              <a:cs typeface="+mn-cs"/>
            </a:endParaRPr>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dirty="0"/>
            </a:lvl1pPr>
          </a:lstStyle>
          <a:p>
            <a:pPr>
              <a:defRPr/>
            </a:pPr>
            <a:endParaRPr lang="en-US"/>
          </a:p>
        </p:txBody>
      </p:sp>
      <p:sp>
        <p:nvSpPr>
          <p:cNvPr id="8" name="Rectangle 5"/>
          <p:cNvSpPr>
            <a:spLocks noGrp="1" noChangeArrowheads="1"/>
          </p:cNvSpPr>
          <p:nvPr>
            <p:ph type="ftr" sz="quarter" idx="11"/>
          </p:nvPr>
        </p:nvSpPr>
        <p:spPr/>
        <p:txBody>
          <a:bodyPr/>
          <a:lstStyle>
            <a:lvl1pPr>
              <a:defRPr dirty="0"/>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8408D252-4761-4EF9-8FE3-FD11CA0B12A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TextBox 6"/>
          <p:cNvSpPr txBox="1"/>
          <p:nvPr userDrawn="1"/>
        </p:nvSpPr>
        <p:spPr>
          <a:xfrm>
            <a:off x="6019800" y="6553200"/>
            <a:ext cx="3048000" cy="261938"/>
          </a:xfrm>
          <a:prstGeom prst="rect">
            <a:avLst/>
          </a:prstGeom>
          <a:noFill/>
        </p:spPr>
        <p:txBody>
          <a:bodyPr>
            <a:spAutoFit/>
          </a:bodyPr>
          <a:lstStyle/>
          <a:p>
            <a:pPr algn="r" eaLnBrk="0" hangingPunct="0">
              <a:defRPr/>
            </a:pPr>
            <a:r>
              <a:rPr lang="en-US" sz="1100" b="1" dirty="0">
                <a:solidFill>
                  <a:schemeClr val="bg1">
                    <a:lumMod val="75000"/>
                  </a:schemeClr>
                </a:solidFill>
                <a:latin typeface="+mn-lt"/>
                <a:ea typeface="ＭＳ Ｐゴシック" charset="-128"/>
                <a:cs typeface="+mn-cs"/>
              </a:rPr>
              <a:t>Page </a:t>
            </a:r>
            <a:fld id="{DFDC9C9E-D423-4311-ADD7-5DE762882458}" type="slidenum">
              <a:rPr lang="en-US" sz="1100" b="1">
                <a:solidFill>
                  <a:schemeClr val="bg1">
                    <a:lumMod val="75000"/>
                  </a:schemeClr>
                </a:solidFill>
                <a:latin typeface="+mn-lt"/>
                <a:ea typeface="ＭＳ Ｐゴシック" charset="-128"/>
                <a:cs typeface="+mn-cs"/>
              </a:rPr>
              <a:pPr algn="r" eaLnBrk="0" hangingPunct="0">
                <a:defRPr/>
              </a:pPr>
              <a:t>‹#›</a:t>
            </a:fld>
            <a:endParaRPr lang="en-US" sz="1100" b="1" dirty="0">
              <a:solidFill>
                <a:schemeClr val="bg1">
                  <a:lumMod val="75000"/>
                </a:schemeClr>
              </a:solidFill>
              <a:latin typeface="+mn-lt"/>
              <a:ea typeface="ＭＳ Ｐゴシック" charset="-128"/>
              <a:cs typeface="+mn-cs"/>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dirty="0"/>
            </a:lvl1pPr>
          </a:lstStyle>
          <a:p>
            <a:pPr>
              <a:defRPr/>
            </a:pPr>
            <a:endParaRPr lang="en-US"/>
          </a:p>
        </p:txBody>
      </p:sp>
      <p:sp>
        <p:nvSpPr>
          <p:cNvPr id="6" name="Rectangle 5"/>
          <p:cNvSpPr>
            <a:spLocks noGrp="1" noChangeArrowheads="1"/>
          </p:cNvSpPr>
          <p:nvPr>
            <p:ph type="ftr" sz="quarter" idx="11"/>
          </p:nvPr>
        </p:nvSpPr>
        <p:spPr/>
        <p:txBody>
          <a:bodyPr/>
          <a:lstStyle>
            <a:lvl1pPr>
              <a:defRPr dirty="0"/>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35359FF1-16EC-4202-BE9C-F885A99D87A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TextBox 7"/>
          <p:cNvSpPr txBox="1"/>
          <p:nvPr userDrawn="1"/>
        </p:nvSpPr>
        <p:spPr>
          <a:xfrm>
            <a:off x="6019800" y="6553200"/>
            <a:ext cx="3048000" cy="261938"/>
          </a:xfrm>
          <a:prstGeom prst="rect">
            <a:avLst/>
          </a:prstGeom>
          <a:noFill/>
        </p:spPr>
        <p:txBody>
          <a:bodyPr>
            <a:spAutoFit/>
          </a:bodyPr>
          <a:lstStyle/>
          <a:p>
            <a:pPr algn="r" eaLnBrk="0" hangingPunct="0">
              <a:defRPr/>
            </a:pPr>
            <a:r>
              <a:rPr lang="en-US" sz="1100" b="1" dirty="0">
                <a:solidFill>
                  <a:schemeClr val="bg1">
                    <a:lumMod val="75000"/>
                  </a:schemeClr>
                </a:solidFill>
                <a:latin typeface="+mn-lt"/>
                <a:ea typeface="ＭＳ Ｐゴシック" charset="-128"/>
                <a:cs typeface="+mn-cs"/>
              </a:rPr>
              <a:t>Page </a:t>
            </a:r>
            <a:fld id="{A2FF6B0D-5B50-416B-AB0D-B9ADD6721FEB}" type="slidenum">
              <a:rPr lang="en-US" sz="1100" b="1">
                <a:solidFill>
                  <a:schemeClr val="bg1">
                    <a:lumMod val="75000"/>
                  </a:schemeClr>
                </a:solidFill>
                <a:latin typeface="+mn-lt"/>
                <a:ea typeface="ＭＳ Ｐゴシック" charset="-128"/>
                <a:cs typeface="+mn-cs"/>
              </a:rPr>
              <a:pPr algn="r" eaLnBrk="0" hangingPunct="0">
                <a:defRPr/>
              </a:pPr>
              <a:t>‹#›</a:t>
            </a:fld>
            <a:endParaRPr lang="en-US" sz="1100" b="1" dirty="0">
              <a:solidFill>
                <a:schemeClr val="bg1">
                  <a:lumMod val="75000"/>
                </a:schemeClr>
              </a:solidFill>
              <a:latin typeface="+mn-lt"/>
              <a:ea typeface="ＭＳ Ｐゴシック" charset="-128"/>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1" y="1524000"/>
            <a:ext cx="40767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1" y="1524000"/>
            <a:ext cx="40767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p:txBody>
          <a:bodyPr/>
          <a:lstStyle>
            <a:lvl1pPr>
              <a:defRPr dirty="0"/>
            </a:lvl1pPr>
          </a:lstStyle>
          <a:p>
            <a:pPr>
              <a:defRPr/>
            </a:pPr>
            <a:endParaRPr lang="en-US"/>
          </a:p>
        </p:txBody>
      </p:sp>
      <p:sp>
        <p:nvSpPr>
          <p:cNvPr id="7" name="Rectangle 5"/>
          <p:cNvSpPr>
            <a:spLocks noGrp="1" noChangeArrowheads="1"/>
          </p:cNvSpPr>
          <p:nvPr>
            <p:ph type="ftr" sz="quarter" idx="11"/>
          </p:nvPr>
        </p:nvSpPr>
        <p:spPr/>
        <p:txBody>
          <a:bodyPr/>
          <a:lstStyle>
            <a:lvl1pPr>
              <a:defRPr dirty="0"/>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pPr>
              <a:defRPr/>
            </a:pPr>
            <a:fld id="{4964A9BC-E741-42CF-9667-5AC99B2F7D8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TextBox 9"/>
          <p:cNvSpPr txBox="1"/>
          <p:nvPr userDrawn="1"/>
        </p:nvSpPr>
        <p:spPr>
          <a:xfrm>
            <a:off x="6019800" y="6553200"/>
            <a:ext cx="3048000" cy="261938"/>
          </a:xfrm>
          <a:prstGeom prst="rect">
            <a:avLst/>
          </a:prstGeom>
          <a:noFill/>
        </p:spPr>
        <p:txBody>
          <a:bodyPr>
            <a:spAutoFit/>
          </a:bodyPr>
          <a:lstStyle/>
          <a:p>
            <a:pPr algn="r" eaLnBrk="0" hangingPunct="0">
              <a:defRPr/>
            </a:pPr>
            <a:r>
              <a:rPr lang="en-US" sz="1100" b="1" dirty="0">
                <a:solidFill>
                  <a:schemeClr val="bg1">
                    <a:lumMod val="75000"/>
                  </a:schemeClr>
                </a:solidFill>
                <a:latin typeface="+mn-lt"/>
                <a:ea typeface="ＭＳ Ｐゴシック" charset="-128"/>
                <a:cs typeface="+mn-cs"/>
              </a:rPr>
              <a:t>Page </a:t>
            </a:r>
            <a:fld id="{30B86DF0-E6DA-413E-A138-1BD50B9DB346}" type="slidenum">
              <a:rPr lang="en-US" sz="1100" b="1">
                <a:solidFill>
                  <a:schemeClr val="bg1">
                    <a:lumMod val="75000"/>
                  </a:schemeClr>
                </a:solidFill>
                <a:latin typeface="+mn-lt"/>
                <a:ea typeface="ＭＳ Ｐゴシック" charset="-128"/>
                <a:cs typeface="+mn-cs"/>
              </a:rPr>
              <a:pPr algn="r" eaLnBrk="0" hangingPunct="0">
                <a:defRPr/>
              </a:pPr>
              <a:t>‹#›</a:t>
            </a:fld>
            <a:endParaRPr lang="en-US" sz="1100" b="1" dirty="0">
              <a:solidFill>
                <a:schemeClr val="bg1">
                  <a:lumMod val="75000"/>
                </a:schemeClr>
              </a:solidFill>
              <a:latin typeface="+mn-lt"/>
              <a:ea typeface="ＭＳ Ｐゴシック" charset="-128"/>
              <a:cs typeface="+mn-cs"/>
            </a:endParaRPr>
          </a:p>
        </p:txBody>
      </p:sp>
      <p:sp>
        <p:nvSpPr>
          <p:cNvPr id="2" name="Title 1"/>
          <p:cNvSpPr>
            <a:spLocks noGrp="1"/>
          </p:cNvSpPr>
          <p:nvPr>
            <p:ph type="title"/>
          </p:nvPr>
        </p:nvSpPr>
        <p:spPr>
          <a:xfrm>
            <a:off x="685799" y="7620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049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447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049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447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4"/>
          <p:cNvSpPr>
            <a:spLocks noGrp="1" noChangeArrowheads="1"/>
          </p:cNvSpPr>
          <p:nvPr>
            <p:ph type="dt" sz="half" idx="10"/>
          </p:nvPr>
        </p:nvSpPr>
        <p:spPr/>
        <p:txBody>
          <a:bodyPr/>
          <a:lstStyle>
            <a:lvl1pPr>
              <a:defRPr dirty="0"/>
            </a:lvl1pPr>
          </a:lstStyle>
          <a:p>
            <a:pPr>
              <a:defRPr/>
            </a:pPr>
            <a:endParaRPr lang="en-US"/>
          </a:p>
        </p:txBody>
      </p:sp>
      <p:sp>
        <p:nvSpPr>
          <p:cNvPr id="9" name="Rectangle 5"/>
          <p:cNvSpPr>
            <a:spLocks noGrp="1" noChangeArrowheads="1"/>
          </p:cNvSpPr>
          <p:nvPr>
            <p:ph type="ftr" sz="quarter" idx="11"/>
          </p:nvPr>
        </p:nvSpPr>
        <p:spPr/>
        <p:txBody>
          <a:bodyPr/>
          <a:lstStyle>
            <a:lvl1pPr>
              <a:defRPr dirty="0"/>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79169337-96B9-4E1D-ADBA-37A2B35DFAC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TextBox 5"/>
          <p:cNvSpPr txBox="1"/>
          <p:nvPr userDrawn="1"/>
        </p:nvSpPr>
        <p:spPr>
          <a:xfrm>
            <a:off x="6019800" y="6553200"/>
            <a:ext cx="3048000" cy="261938"/>
          </a:xfrm>
          <a:prstGeom prst="rect">
            <a:avLst/>
          </a:prstGeom>
          <a:noFill/>
        </p:spPr>
        <p:txBody>
          <a:bodyPr>
            <a:spAutoFit/>
          </a:bodyPr>
          <a:lstStyle/>
          <a:p>
            <a:pPr algn="r" eaLnBrk="0" hangingPunct="0">
              <a:defRPr/>
            </a:pPr>
            <a:r>
              <a:rPr lang="en-US" sz="1100" b="1" dirty="0">
                <a:solidFill>
                  <a:schemeClr val="bg1">
                    <a:lumMod val="75000"/>
                  </a:schemeClr>
                </a:solidFill>
                <a:latin typeface="+mn-lt"/>
                <a:ea typeface="ＭＳ Ｐゴシック" charset="-128"/>
                <a:cs typeface="+mn-cs"/>
              </a:rPr>
              <a:t>Page </a:t>
            </a:r>
            <a:fld id="{BB4904B3-C39F-4CA7-92B4-D88CF483BF99}" type="slidenum">
              <a:rPr lang="en-US" sz="1100" b="1">
                <a:solidFill>
                  <a:schemeClr val="bg1">
                    <a:lumMod val="75000"/>
                  </a:schemeClr>
                </a:solidFill>
                <a:latin typeface="+mn-lt"/>
                <a:ea typeface="ＭＳ Ｐゴシック" charset="-128"/>
                <a:cs typeface="+mn-cs"/>
              </a:rPr>
              <a:pPr algn="r" eaLnBrk="0" hangingPunct="0">
                <a:defRPr/>
              </a:pPr>
              <a:t>‹#›</a:t>
            </a:fld>
            <a:endParaRPr lang="en-US" sz="1100" b="1" dirty="0">
              <a:solidFill>
                <a:schemeClr val="bg1">
                  <a:lumMod val="75000"/>
                </a:schemeClr>
              </a:solidFill>
              <a:latin typeface="+mn-lt"/>
              <a:ea typeface="ＭＳ Ｐゴシック" charset="-128"/>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p:txBody>
          <a:bodyPr/>
          <a:lstStyle>
            <a:lvl1pPr>
              <a:defRPr dirty="0"/>
            </a:lvl1pPr>
          </a:lstStyle>
          <a:p>
            <a:pPr>
              <a:defRPr/>
            </a:pPr>
            <a:endParaRPr lang="en-US"/>
          </a:p>
        </p:txBody>
      </p:sp>
      <p:sp>
        <p:nvSpPr>
          <p:cNvPr id="5" name="Rectangle 5"/>
          <p:cNvSpPr>
            <a:spLocks noGrp="1" noChangeArrowheads="1"/>
          </p:cNvSpPr>
          <p:nvPr>
            <p:ph type="ftr" sz="quarter" idx="11"/>
          </p:nvPr>
        </p:nvSpPr>
        <p:spPr/>
        <p:txBody>
          <a:bodyPr/>
          <a:lstStyle>
            <a:lvl1pPr>
              <a:defRPr dirty="0"/>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8E3BED6E-41CA-4D48-80D9-A7AD25AA153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4"/>
          <p:cNvSpPr txBox="1"/>
          <p:nvPr userDrawn="1"/>
        </p:nvSpPr>
        <p:spPr>
          <a:xfrm>
            <a:off x="6019800" y="6553200"/>
            <a:ext cx="3048000" cy="261938"/>
          </a:xfrm>
          <a:prstGeom prst="rect">
            <a:avLst/>
          </a:prstGeom>
          <a:noFill/>
        </p:spPr>
        <p:txBody>
          <a:bodyPr>
            <a:spAutoFit/>
          </a:bodyPr>
          <a:lstStyle/>
          <a:p>
            <a:pPr algn="r" eaLnBrk="0" hangingPunct="0">
              <a:defRPr/>
            </a:pPr>
            <a:r>
              <a:rPr lang="en-US" sz="1100" b="1" dirty="0">
                <a:solidFill>
                  <a:schemeClr val="bg1">
                    <a:lumMod val="75000"/>
                  </a:schemeClr>
                </a:solidFill>
                <a:latin typeface="+mn-lt"/>
                <a:ea typeface="ＭＳ Ｐゴシック" charset="-128"/>
                <a:cs typeface="+mn-cs"/>
              </a:rPr>
              <a:t>Page </a:t>
            </a:r>
            <a:fld id="{15953F80-F2CA-4E48-9005-63AB55A632D3}" type="slidenum">
              <a:rPr lang="en-US" sz="1100" b="1">
                <a:solidFill>
                  <a:schemeClr val="bg1">
                    <a:lumMod val="75000"/>
                  </a:schemeClr>
                </a:solidFill>
                <a:latin typeface="+mn-lt"/>
                <a:ea typeface="ＭＳ Ｐゴシック" charset="-128"/>
                <a:cs typeface="+mn-cs"/>
              </a:rPr>
              <a:pPr algn="r" eaLnBrk="0" hangingPunct="0">
                <a:defRPr/>
              </a:pPr>
              <a:t>‹#›</a:t>
            </a:fld>
            <a:endParaRPr lang="en-US" sz="1100" b="1" dirty="0">
              <a:solidFill>
                <a:schemeClr val="bg1">
                  <a:lumMod val="75000"/>
                </a:schemeClr>
              </a:solidFill>
              <a:latin typeface="+mn-lt"/>
              <a:ea typeface="ＭＳ Ｐゴシック" charset="-128"/>
              <a:cs typeface="+mn-cs"/>
            </a:endParaRPr>
          </a:p>
        </p:txBody>
      </p:sp>
      <p:sp>
        <p:nvSpPr>
          <p:cNvPr id="3" name="Rectangle 4"/>
          <p:cNvSpPr>
            <a:spLocks noGrp="1" noChangeArrowheads="1"/>
          </p:cNvSpPr>
          <p:nvPr>
            <p:ph type="dt" sz="half" idx="10"/>
          </p:nvPr>
        </p:nvSpPr>
        <p:spPr/>
        <p:txBody>
          <a:bodyPr/>
          <a:lstStyle>
            <a:lvl1pPr>
              <a:defRPr dirty="0"/>
            </a:lvl1pPr>
          </a:lstStyle>
          <a:p>
            <a:pPr>
              <a:defRPr/>
            </a:pPr>
            <a:endParaRPr lang="en-US"/>
          </a:p>
        </p:txBody>
      </p:sp>
      <p:sp>
        <p:nvSpPr>
          <p:cNvPr id="4" name="Rectangle 5"/>
          <p:cNvSpPr>
            <a:spLocks noGrp="1" noChangeArrowheads="1"/>
          </p:cNvSpPr>
          <p:nvPr>
            <p:ph type="ftr" sz="quarter" idx="11"/>
          </p:nvPr>
        </p:nvSpPr>
        <p:spPr/>
        <p:txBody>
          <a:bodyPr/>
          <a:lstStyle>
            <a:lvl1pPr>
              <a:defRPr dirty="0"/>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C5C5BDB5-038D-4574-902A-3F28602B0DB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TextBox 7"/>
          <p:cNvSpPr txBox="1"/>
          <p:nvPr userDrawn="1"/>
        </p:nvSpPr>
        <p:spPr>
          <a:xfrm>
            <a:off x="6019800" y="6553200"/>
            <a:ext cx="3048000" cy="261938"/>
          </a:xfrm>
          <a:prstGeom prst="rect">
            <a:avLst/>
          </a:prstGeom>
          <a:noFill/>
        </p:spPr>
        <p:txBody>
          <a:bodyPr>
            <a:spAutoFit/>
          </a:bodyPr>
          <a:lstStyle/>
          <a:p>
            <a:pPr algn="r" eaLnBrk="0" hangingPunct="0">
              <a:defRPr/>
            </a:pPr>
            <a:r>
              <a:rPr lang="en-US" sz="1100" b="1" dirty="0">
                <a:solidFill>
                  <a:schemeClr val="bg1">
                    <a:lumMod val="75000"/>
                  </a:schemeClr>
                </a:solidFill>
                <a:latin typeface="+mn-lt"/>
                <a:ea typeface="ＭＳ Ｐゴシック" charset="-128"/>
                <a:cs typeface="+mn-cs"/>
              </a:rPr>
              <a:t>Page </a:t>
            </a:r>
            <a:fld id="{53C3D07C-4AB0-4006-B3B8-4EF1615BE44E}" type="slidenum">
              <a:rPr lang="en-US" sz="1100" b="1">
                <a:solidFill>
                  <a:schemeClr val="bg1">
                    <a:lumMod val="75000"/>
                  </a:schemeClr>
                </a:solidFill>
                <a:latin typeface="+mn-lt"/>
                <a:ea typeface="ＭＳ Ｐゴシック" charset="-128"/>
                <a:cs typeface="+mn-cs"/>
              </a:rPr>
              <a:pPr algn="r" eaLnBrk="0" hangingPunct="0">
                <a:defRPr/>
              </a:pPr>
              <a:t>‹#›</a:t>
            </a:fld>
            <a:endParaRPr lang="en-US" sz="1100" b="1" dirty="0">
              <a:solidFill>
                <a:schemeClr val="bg1">
                  <a:lumMod val="75000"/>
                </a:schemeClr>
              </a:solidFill>
              <a:latin typeface="+mn-lt"/>
              <a:ea typeface="ＭＳ Ｐゴシック" charset="-128"/>
              <a:cs typeface="+mn-cs"/>
            </a:endParaRPr>
          </a:p>
        </p:txBody>
      </p:sp>
      <p:sp>
        <p:nvSpPr>
          <p:cNvPr id="6" name="Title 1"/>
          <p:cNvSpPr txBox="1">
            <a:spLocks/>
          </p:cNvSpPr>
          <p:nvPr userDrawn="1"/>
        </p:nvSpPr>
        <p:spPr bwMode="auto">
          <a:xfrm>
            <a:off x="685800" y="152400"/>
            <a:ext cx="8305800" cy="1066800"/>
          </a:xfrm>
          <a:prstGeom prst="rect">
            <a:avLst/>
          </a:prstGeom>
          <a:noFill/>
          <a:ln w="9525">
            <a:noFill/>
            <a:miter lim="800000"/>
            <a:headEnd/>
            <a:tailEnd/>
          </a:ln>
        </p:spPr>
        <p:txBody>
          <a:bodyPr anchor="ctr"/>
          <a:lstStyle/>
          <a:p>
            <a:pPr eaLnBrk="0" hangingPunct="0">
              <a:defRPr/>
            </a:pPr>
            <a:r>
              <a:rPr lang="en-US" sz="3200" kern="0" dirty="0">
                <a:solidFill>
                  <a:srgbClr val="DCB181"/>
                </a:solidFill>
                <a:latin typeface="+mj-lt"/>
                <a:ea typeface="+mj-ea"/>
                <a:cs typeface="+mj-cs"/>
              </a:rPr>
              <a:t>Click to edit Master title style</a:t>
            </a:r>
          </a:p>
        </p:txBody>
      </p:sp>
      <p:sp>
        <p:nvSpPr>
          <p:cNvPr id="2" name="Title 1"/>
          <p:cNvSpPr>
            <a:spLocks noGrp="1"/>
          </p:cNvSpPr>
          <p:nvPr>
            <p:ph type="title"/>
          </p:nvPr>
        </p:nvSpPr>
        <p:spPr>
          <a:xfrm>
            <a:off x="457201" y="152400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524000"/>
            <a:ext cx="5111751" cy="46021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2743200"/>
            <a:ext cx="3008313" cy="33829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4"/>
          <p:cNvSpPr>
            <a:spLocks noGrp="1" noChangeArrowheads="1"/>
          </p:cNvSpPr>
          <p:nvPr>
            <p:ph type="dt" sz="half" idx="10"/>
          </p:nvPr>
        </p:nvSpPr>
        <p:spPr/>
        <p:txBody>
          <a:bodyPr/>
          <a:lstStyle>
            <a:lvl1pPr>
              <a:defRPr dirty="0"/>
            </a:lvl1pPr>
          </a:lstStyle>
          <a:p>
            <a:pPr>
              <a:defRPr/>
            </a:pPr>
            <a:endParaRPr lang="en-US"/>
          </a:p>
        </p:txBody>
      </p:sp>
      <p:sp>
        <p:nvSpPr>
          <p:cNvPr id="8" name="Rectangle 5"/>
          <p:cNvSpPr>
            <a:spLocks noGrp="1" noChangeArrowheads="1"/>
          </p:cNvSpPr>
          <p:nvPr>
            <p:ph type="ftr" sz="quarter" idx="11"/>
          </p:nvPr>
        </p:nvSpPr>
        <p:spPr/>
        <p:txBody>
          <a:bodyPr/>
          <a:lstStyle>
            <a:lvl1pPr>
              <a:defRPr dirty="0"/>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20E0A732-6C10-49C5-BC62-765EA0C4270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Box 7"/>
          <p:cNvSpPr txBox="1"/>
          <p:nvPr userDrawn="1"/>
        </p:nvSpPr>
        <p:spPr>
          <a:xfrm>
            <a:off x="6019800" y="6553200"/>
            <a:ext cx="3048000" cy="261938"/>
          </a:xfrm>
          <a:prstGeom prst="rect">
            <a:avLst/>
          </a:prstGeom>
          <a:noFill/>
        </p:spPr>
        <p:txBody>
          <a:bodyPr>
            <a:spAutoFit/>
          </a:bodyPr>
          <a:lstStyle/>
          <a:p>
            <a:pPr algn="r" eaLnBrk="0" hangingPunct="0">
              <a:defRPr/>
            </a:pPr>
            <a:r>
              <a:rPr lang="en-US" sz="1100" b="1" dirty="0">
                <a:solidFill>
                  <a:schemeClr val="bg1">
                    <a:lumMod val="75000"/>
                  </a:schemeClr>
                </a:solidFill>
                <a:latin typeface="+mn-lt"/>
                <a:ea typeface="ＭＳ Ｐゴシック" charset="-128"/>
                <a:cs typeface="+mn-cs"/>
              </a:rPr>
              <a:t>Page </a:t>
            </a:r>
            <a:fld id="{EBC28DDD-D811-45FE-A0FB-4FAF1BC1A2C4}" type="slidenum">
              <a:rPr lang="en-US" sz="1100" b="1">
                <a:solidFill>
                  <a:schemeClr val="bg1">
                    <a:lumMod val="75000"/>
                  </a:schemeClr>
                </a:solidFill>
                <a:latin typeface="+mn-lt"/>
                <a:ea typeface="ＭＳ Ｐゴシック" charset="-128"/>
                <a:cs typeface="+mn-cs"/>
              </a:rPr>
              <a:pPr algn="r" eaLnBrk="0" hangingPunct="0">
                <a:defRPr/>
              </a:pPr>
              <a:t>‹#›</a:t>
            </a:fld>
            <a:endParaRPr lang="en-US" sz="1100" b="1" dirty="0">
              <a:solidFill>
                <a:schemeClr val="bg1">
                  <a:lumMod val="75000"/>
                </a:schemeClr>
              </a:solidFill>
              <a:latin typeface="+mn-lt"/>
              <a:ea typeface="ＭＳ Ｐゴシック" charset="-128"/>
              <a:cs typeface="+mn-cs"/>
            </a:endParaRPr>
          </a:p>
        </p:txBody>
      </p:sp>
      <p:sp>
        <p:nvSpPr>
          <p:cNvPr id="6" name="Title 1"/>
          <p:cNvSpPr txBox="1">
            <a:spLocks/>
          </p:cNvSpPr>
          <p:nvPr userDrawn="1"/>
        </p:nvSpPr>
        <p:spPr bwMode="auto">
          <a:xfrm>
            <a:off x="685800" y="152400"/>
            <a:ext cx="8305800" cy="1066800"/>
          </a:xfrm>
          <a:prstGeom prst="rect">
            <a:avLst/>
          </a:prstGeom>
          <a:noFill/>
          <a:ln w="9525">
            <a:noFill/>
            <a:miter lim="800000"/>
            <a:headEnd/>
            <a:tailEnd/>
          </a:ln>
        </p:spPr>
        <p:txBody>
          <a:bodyPr anchor="ctr"/>
          <a:lstStyle/>
          <a:p>
            <a:pPr eaLnBrk="0" hangingPunct="0">
              <a:defRPr/>
            </a:pPr>
            <a:r>
              <a:rPr lang="en-US" sz="3200" kern="0" dirty="0">
                <a:solidFill>
                  <a:srgbClr val="DCB181"/>
                </a:solidFill>
                <a:latin typeface="+mj-lt"/>
                <a:ea typeface="+mj-ea"/>
                <a:cs typeface="+mj-cs"/>
              </a:rPr>
              <a:t>Click to edit Master title style</a:t>
            </a:r>
          </a:p>
        </p:txBody>
      </p:sp>
      <p:sp>
        <p:nvSpPr>
          <p:cNvPr id="2" name="Title 1"/>
          <p:cNvSpPr>
            <a:spLocks noGrp="1"/>
          </p:cNvSpPr>
          <p:nvPr>
            <p:ph type="title"/>
          </p:nvPr>
        </p:nvSpPr>
        <p:spPr>
          <a:xfrm>
            <a:off x="1792288" y="5148262"/>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600200"/>
            <a:ext cx="5486400"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714999"/>
            <a:ext cx="5486400" cy="4572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4"/>
          <p:cNvSpPr>
            <a:spLocks noGrp="1" noChangeArrowheads="1"/>
          </p:cNvSpPr>
          <p:nvPr>
            <p:ph type="dt" sz="half" idx="10"/>
          </p:nvPr>
        </p:nvSpPr>
        <p:spPr/>
        <p:txBody>
          <a:bodyPr/>
          <a:lstStyle>
            <a:lvl1pPr>
              <a:defRPr dirty="0"/>
            </a:lvl1pPr>
          </a:lstStyle>
          <a:p>
            <a:pPr>
              <a:defRPr/>
            </a:pPr>
            <a:endParaRPr lang="en-US"/>
          </a:p>
        </p:txBody>
      </p:sp>
      <p:sp>
        <p:nvSpPr>
          <p:cNvPr id="8" name="Rectangle 5"/>
          <p:cNvSpPr>
            <a:spLocks noGrp="1" noChangeArrowheads="1"/>
          </p:cNvSpPr>
          <p:nvPr>
            <p:ph type="ftr" sz="quarter" idx="11"/>
          </p:nvPr>
        </p:nvSpPr>
        <p:spPr/>
        <p:txBody>
          <a:bodyPr/>
          <a:lstStyle>
            <a:lvl1pPr>
              <a:defRPr dirty="0"/>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4F42CCD7-9CA8-43CB-A83C-0EC955B5CCB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52400"/>
            <a:ext cx="83058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295400"/>
            <a:ext cx="83058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dirty="0">
                <a:ea typeface="ＭＳ Ｐゴシック" charset="-128"/>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dirty="0">
                <a:ea typeface="ＭＳ Ｐゴシック"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ea typeface="ＭＳ Ｐゴシック" charset="-128"/>
                <a:cs typeface="+mn-cs"/>
              </a:defRPr>
            </a:lvl1pPr>
          </a:lstStyle>
          <a:p>
            <a:pPr>
              <a:defRPr/>
            </a:pPr>
            <a:fld id="{59FDF1BF-3B77-4C77-A8AD-18112F85D594}" type="slidenum">
              <a:rPr lang="en-US"/>
              <a:pPr>
                <a:defRPr/>
              </a:pPr>
              <a:t>‹#›</a:t>
            </a:fld>
            <a:endParaRPr lang="en-US" dirty="0"/>
          </a:p>
        </p:txBody>
      </p:sp>
      <p:sp>
        <p:nvSpPr>
          <p:cNvPr id="1033" name="Rectangle 9"/>
          <p:cNvSpPr>
            <a:spLocks noChangeArrowheads="1"/>
          </p:cNvSpPr>
          <p:nvPr userDrawn="1"/>
        </p:nvSpPr>
        <p:spPr bwMode="auto">
          <a:xfrm>
            <a:off x="0" y="1066800"/>
            <a:ext cx="609600" cy="228600"/>
          </a:xfrm>
          <a:prstGeom prst="rect">
            <a:avLst/>
          </a:prstGeom>
          <a:solidFill>
            <a:srgbClr val="C0C0C0"/>
          </a:solidFill>
          <a:ln w="9525">
            <a:noFill/>
            <a:miter lim="800000"/>
            <a:headEnd/>
            <a:tailEnd/>
          </a:ln>
        </p:spPr>
        <p:txBody>
          <a:bodyPr wrap="none" anchor="ctr"/>
          <a:lstStyle/>
          <a:p>
            <a:pPr eaLnBrk="0" hangingPunct="0">
              <a:defRPr/>
            </a:pPr>
            <a:endParaRPr lang="en-US" dirty="0">
              <a:ea typeface="ＭＳ Ｐゴシック" charset="-128"/>
              <a:cs typeface="+mn-cs"/>
            </a:endParaRPr>
          </a:p>
        </p:txBody>
      </p:sp>
      <p:sp>
        <p:nvSpPr>
          <p:cNvPr id="1034" name="Rectangle 10"/>
          <p:cNvSpPr>
            <a:spLocks noChangeArrowheads="1"/>
          </p:cNvSpPr>
          <p:nvPr userDrawn="1"/>
        </p:nvSpPr>
        <p:spPr bwMode="auto">
          <a:xfrm>
            <a:off x="685800" y="1066800"/>
            <a:ext cx="8458200" cy="228600"/>
          </a:xfrm>
          <a:prstGeom prst="rect">
            <a:avLst/>
          </a:prstGeom>
          <a:solidFill>
            <a:srgbClr val="FFCC00"/>
          </a:solidFill>
          <a:ln w="9525">
            <a:noFill/>
            <a:miter lim="800000"/>
            <a:headEnd/>
            <a:tailEnd/>
          </a:ln>
        </p:spPr>
        <p:txBody>
          <a:bodyPr wrap="none" anchor="ctr"/>
          <a:lstStyle/>
          <a:p>
            <a:pPr eaLnBrk="0" hangingPunct="0">
              <a:defRPr/>
            </a:pPr>
            <a:endParaRPr lang="en-US" dirty="0">
              <a:ea typeface="ＭＳ Ｐゴシック" charset="-128"/>
              <a:cs typeface="+mn-cs"/>
            </a:endParaRPr>
          </a:p>
        </p:txBody>
      </p:sp>
      <p:sp>
        <p:nvSpPr>
          <p:cNvPr id="1036" name="Rectangle 12"/>
          <p:cNvSpPr>
            <a:spLocks noChangeArrowheads="1"/>
          </p:cNvSpPr>
          <p:nvPr userDrawn="1"/>
        </p:nvSpPr>
        <p:spPr bwMode="auto">
          <a:xfrm>
            <a:off x="9067800" y="1295400"/>
            <a:ext cx="76200" cy="5562600"/>
          </a:xfrm>
          <a:prstGeom prst="rect">
            <a:avLst/>
          </a:prstGeom>
          <a:solidFill>
            <a:srgbClr val="FFCC00"/>
          </a:solidFill>
          <a:ln w="9525">
            <a:noFill/>
            <a:miter lim="800000"/>
            <a:headEnd/>
            <a:tailEnd/>
          </a:ln>
        </p:spPr>
        <p:txBody>
          <a:bodyPr wrap="none" anchor="ctr"/>
          <a:lstStyle/>
          <a:p>
            <a:pPr eaLnBrk="0" hangingPunct="0">
              <a:defRPr/>
            </a:pPr>
            <a:endParaRPr lang="en-US" dirty="0">
              <a:ea typeface="ＭＳ Ｐゴシック" charset="-128"/>
              <a:cs typeface="+mn-cs"/>
            </a:endParaRPr>
          </a:p>
        </p:txBody>
      </p:sp>
      <p:sp>
        <p:nvSpPr>
          <p:cNvPr id="1037" name="Rectangle 13"/>
          <p:cNvSpPr>
            <a:spLocks noChangeArrowheads="1"/>
          </p:cNvSpPr>
          <p:nvPr userDrawn="1"/>
        </p:nvSpPr>
        <p:spPr bwMode="auto">
          <a:xfrm>
            <a:off x="0" y="6781800"/>
            <a:ext cx="8991600" cy="76200"/>
          </a:xfrm>
          <a:prstGeom prst="rect">
            <a:avLst/>
          </a:prstGeom>
          <a:solidFill>
            <a:srgbClr val="C0C0C0"/>
          </a:solidFill>
          <a:ln w="9525">
            <a:noFill/>
            <a:miter lim="800000"/>
            <a:headEnd/>
            <a:tailEnd/>
          </a:ln>
        </p:spPr>
        <p:txBody>
          <a:bodyPr wrap="none" anchor="ctr"/>
          <a:lstStyle/>
          <a:p>
            <a:pPr eaLnBrk="0" hangingPunct="0">
              <a:defRPr/>
            </a:pPr>
            <a:endParaRPr lang="en-US" dirty="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0" fontAlgn="base" hangingPunct="0">
        <a:spcBef>
          <a:spcPct val="0"/>
        </a:spcBef>
        <a:spcAft>
          <a:spcPct val="0"/>
        </a:spcAft>
        <a:defRPr sz="3200">
          <a:solidFill>
            <a:srgbClr val="DCB181"/>
          </a:solidFill>
          <a:latin typeface="+mj-lt"/>
          <a:ea typeface="+mj-ea"/>
          <a:cs typeface="ＭＳ Ｐゴシック"/>
        </a:defRPr>
      </a:lvl1pPr>
      <a:lvl2pPr algn="l" rtl="0" eaLnBrk="0" fontAlgn="base" hangingPunct="0">
        <a:spcBef>
          <a:spcPct val="0"/>
        </a:spcBef>
        <a:spcAft>
          <a:spcPct val="0"/>
        </a:spcAft>
        <a:defRPr sz="3200">
          <a:solidFill>
            <a:srgbClr val="DCB181"/>
          </a:solidFill>
          <a:latin typeface="Calibri" charset="0"/>
          <a:ea typeface="ＭＳ Ｐゴシック" charset="-128"/>
          <a:cs typeface="ＭＳ Ｐゴシック"/>
        </a:defRPr>
      </a:lvl2pPr>
      <a:lvl3pPr algn="l" rtl="0" eaLnBrk="0" fontAlgn="base" hangingPunct="0">
        <a:spcBef>
          <a:spcPct val="0"/>
        </a:spcBef>
        <a:spcAft>
          <a:spcPct val="0"/>
        </a:spcAft>
        <a:defRPr sz="3200">
          <a:solidFill>
            <a:srgbClr val="DCB181"/>
          </a:solidFill>
          <a:latin typeface="Calibri" charset="0"/>
          <a:ea typeface="ＭＳ Ｐゴシック" charset="-128"/>
          <a:cs typeface="ＭＳ Ｐゴシック"/>
        </a:defRPr>
      </a:lvl3pPr>
      <a:lvl4pPr algn="l" rtl="0" eaLnBrk="0" fontAlgn="base" hangingPunct="0">
        <a:spcBef>
          <a:spcPct val="0"/>
        </a:spcBef>
        <a:spcAft>
          <a:spcPct val="0"/>
        </a:spcAft>
        <a:defRPr sz="3200">
          <a:solidFill>
            <a:srgbClr val="DCB181"/>
          </a:solidFill>
          <a:latin typeface="Calibri" charset="0"/>
          <a:ea typeface="ＭＳ Ｐゴシック" charset="-128"/>
          <a:cs typeface="ＭＳ Ｐゴシック"/>
        </a:defRPr>
      </a:lvl4pPr>
      <a:lvl5pPr algn="l" rtl="0" eaLnBrk="0" fontAlgn="base" hangingPunct="0">
        <a:spcBef>
          <a:spcPct val="0"/>
        </a:spcBef>
        <a:spcAft>
          <a:spcPct val="0"/>
        </a:spcAft>
        <a:defRPr sz="3200">
          <a:solidFill>
            <a:srgbClr val="DCB181"/>
          </a:solidFill>
          <a:latin typeface="Calibri" charset="0"/>
          <a:ea typeface="ＭＳ Ｐゴシック" charset="-128"/>
          <a:cs typeface="ＭＳ Ｐゴシック"/>
        </a:defRPr>
      </a:lvl5pPr>
      <a:lvl6pPr marL="457200" algn="l" rtl="0" fontAlgn="base">
        <a:spcBef>
          <a:spcPct val="0"/>
        </a:spcBef>
        <a:spcAft>
          <a:spcPct val="0"/>
        </a:spcAft>
        <a:defRPr sz="3200">
          <a:solidFill>
            <a:srgbClr val="DCB181"/>
          </a:solidFill>
          <a:latin typeface="Calibri" charset="0"/>
          <a:ea typeface="ＭＳ Ｐゴシック" charset="-128"/>
        </a:defRPr>
      </a:lvl6pPr>
      <a:lvl7pPr marL="914400" algn="l" rtl="0" fontAlgn="base">
        <a:spcBef>
          <a:spcPct val="0"/>
        </a:spcBef>
        <a:spcAft>
          <a:spcPct val="0"/>
        </a:spcAft>
        <a:defRPr sz="3200">
          <a:solidFill>
            <a:srgbClr val="DCB181"/>
          </a:solidFill>
          <a:latin typeface="Calibri" charset="0"/>
          <a:ea typeface="ＭＳ Ｐゴシック" charset="-128"/>
        </a:defRPr>
      </a:lvl7pPr>
      <a:lvl8pPr marL="1371600" algn="l" rtl="0" fontAlgn="base">
        <a:spcBef>
          <a:spcPct val="0"/>
        </a:spcBef>
        <a:spcAft>
          <a:spcPct val="0"/>
        </a:spcAft>
        <a:defRPr sz="3200">
          <a:solidFill>
            <a:srgbClr val="DCB181"/>
          </a:solidFill>
          <a:latin typeface="Calibri" charset="0"/>
          <a:ea typeface="ＭＳ Ｐゴシック" charset="-128"/>
        </a:defRPr>
      </a:lvl8pPr>
      <a:lvl9pPr marL="1828800" algn="l" rtl="0" fontAlgn="base">
        <a:spcBef>
          <a:spcPct val="0"/>
        </a:spcBef>
        <a:spcAft>
          <a:spcPct val="0"/>
        </a:spcAft>
        <a:defRPr sz="3200">
          <a:solidFill>
            <a:srgbClr val="DCB181"/>
          </a:solidFill>
          <a:latin typeface="Calibri" charset="0"/>
          <a:ea typeface="ＭＳ Ｐゴシック" charset="-128"/>
        </a:defRPr>
      </a:lvl9pPr>
    </p:titleStyle>
    <p:bodyStyle>
      <a:lvl1pPr marL="342900" indent="-342900" algn="l" rtl="0" eaLnBrk="0" fontAlgn="base" hangingPunct="0">
        <a:spcBef>
          <a:spcPct val="20000"/>
        </a:spcBef>
        <a:spcAft>
          <a:spcPct val="0"/>
        </a:spcAft>
        <a:buClr>
          <a:srgbClr val="FFCF44"/>
        </a:buClr>
        <a:buSzPct val="70000"/>
        <a:buFont typeface="Wingdings" pitchFamily="2" charset="2"/>
        <a:buChar char="p"/>
        <a:defRPr sz="2400">
          <a:solidFill>
            <a:schemeClr val="tx1"/>
          </a:solidFill>
          <a:latin typeface="+mn-lt"/>
          <a:ea typeface="+mn-ea"/>
          <a:cs typeface="ＭＳ Ｐゴシック"/>
        </a:defRPr>
      </a:lvl1pPr>
      <a:lvl2pPr marL="742950" indent="-285750" algn="l" rtl="0" eaLnBrk="0" fontAlgn="base" hangingPunct="0">
        <a:spcBef>
          <a:spcPct val="20000"/>
        </a:spcBef>
        <a:spcAft>
          <a:spcPct val="0"/>
        </a:spcAft>
        <a:buClr>
          <a:schemeClr val="bg2"/>
        </a:buClr>
        <a:buChar char="»"/>
        <a:defRPr sz="2000">
          <a:solidFill>
            <a:schemeClr val="tx1"/>
          </a:solidFill>
          <a:latin typeface="+mn-lt"/>
          <a:ea typeface="+mn-ea"/>
          <a:cs typeface="ＭＳ Ｐゴシック"/>
        </a:defRPr>
      </a:lvl2pPr>
      <a:lvl3pPr marL="1143000" indent="-228600" algn="l" rtl="0" eaLnBrk="0" fontAlgn="base" hangingPunct="0">
        <a:spcBef>
          <a:spcPct val="20000"/>
        </a:spcBef>
        <a:spcAft>
          <a:spcPct val="0"/>
        </a:spcAft>
        <a:buClr>
          <a:srgbClr val="FFF558"/>
        </a:buClr>
        <a:buChar char="•"/>
        <a:defRPr sz="24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1.nyc.gov/site/hpd/developers/tax-incentives.page" TargetMode="Externa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on.nyc.gov/1Wg9vZ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INTRODUCTION</a:t>
            </a:r>
            <a:endParaRPr lang="en-US" b="1" dirty="0"/>
          </a:p>
        </p:txBody>
      </p:sp>
      <p:sp>
        <p:nvSpPr>
          <p:cNvPr id="5" name="Content Placeholder 4"/>
          <p:cNvSpPr>
            <a:spLocks noGrp="1"/>
          </p:cNvSpPr>
          <p:nvPr>
            <p:ph sz="half" idx="1"/>
          </p:nvPr>
        </p:nvSpPr>
        <p:spPr>
          <a:xfrm>
            <a:off x="685801" y="1371600"/>
            <a:ext cx="4076700" cy="4648200"/>
          </a:xfrm>
        </p:spPr>
        <p:txBody>
          <a:bodyPr/>
          <a:lstStyle/>
          <a:p>
            <a:pPr marL="0" indent="0">
              <a:lnSpc>
                <a:spcPct val="110000"/>
              </a:lnSpc>
              <a:buNone/>
            </a:pPr>
            <a:r>
              <a:rPr lang="en-US" sz="1200" dirty="0" smtClean="0"/>
              <a:t>Affordable multifamily </a:t>
            </a:r>
            <a:r>
              <a:rPr lang="en-US" sz="1200" dirty="0"/>
              <a:t>rental housing in New York City is difficult to sustain without tax incentives. Fortunately, New York City has one of the most comprehensive sets of real estate tax incentive programs in the nation. No other major U.S. city offers a comparable range of real estate tax abatements and exemptions to stimulate </a:t>
            </a:r>
            <a:r>
              <a:rPr lang="en-US" sz="1200" dirty="0" smtClean="0"/>
              <a:t>mixed-income and </a:t>
            </a:r>
            <a:r>
              <a:rPr lang="en-US" sz="1200" dirty="0"/>
              <a:t>affordable housing development, and to preserve existing housing stock</a:t>
            </a:r>
            <a:r>
              <a:rPr lang="en-US" sz="1200" dirty="0" smtClean="0"/>
              <a:t>.</a:t>
            </a:r>
          </a:p>
          <a:p>
            <a:pPr marL="0" indent="0">
              <a:buNone/>
            </a:pPr>
            <a:endParaRPr lang="en-US" sz="1200" b="1" dirty="0" smtClean="0"/>
          </a:p>
          <a:p>
            <a:pPr marL="0" indent="0">
              <a:buNone/>
            </a:pPr>
            <a:r>
              <a:rPr lang="en-US" sz="1400" b="1" dirty="0" smtClean="0"/>
              <a:t>This Guide:</a:t>
            </a:r>
          </a:p>
          <a:p>
            <a:r>
              <a:rPr lang="en-US" sz="1400" dirty="0" smtClean="0"/>
              <a:t>Describes </a:t>
            </a:r>
            <a:r>
              <a:rPr lang="en-US" sz="1400" dirty="0"/>
              <a:t>New York City’s current residential real estate </a:t>
            </a:r>
            <a:r>
              <a:rPr lang="en-US" sz="1400" dirty="0" smtClean="0"/>
              <a:t>tax </a:t>
            </a:r>
            <a:r>
              <a:rPr lang="en-US" sz="1400" dirty="0"/>
              <a:t>incentive programs</a:t>
            </a:r>
          </a:p>
          <a:p>
            <a:r>
              <a:rPr lang="en-US" sz="1400" dirty="0"/>
              <a:t>Provides a guide on program details and eligibility </a:t>
            </a:r>
            <a:r>
              <a:rPr lang="en-US" sz="1400" dirty="0" smtClean="0"/>
              <a:t>requirements for </a:t>
            </a:r>
            <a:r>
              <a:rPr lang="en-US" sz="1400" dirty="0"/>
              <a:t>local community development organizations</a:t>
            </a:r>
          </a:p>
          <a:p>
            <a:r>
              <a:rPr lang="en-US" sz="1400" dirty="0"/>
              <a:t>Outlines common affordable housing </a:t>
            </a:r>
            <a:r>
              <a:rPr lang="en-US" sz="1400" dirty="0" smtClean="0"/>
              <a:t>development scenarios </a:t>
            </a:r>
            <a:r>
              <a:rPr lang="en-US" sz="1400" dirty="0"/>
              <a:t>and options at the end of the tax incentive period</a:t>
            </a:r>
          </a:p>
          <a:p>
            <a:r>
              <a:rPr lang="en-US" sz="1400" dirty="0"/>
              <a:t>Outlines all the major tax incentive options for </a:t>
            </a:r>
            <a:r>
              <a:rPr lang="en-US" sz="1400" dirty="0" smtClean="0"/>
              <a:t>housing </a:t>
            </a:r>
            <a:r>
              <a:rPr lang="en-US" sz="1400" dirty="0"/>
              <a:t>development and preservation, but focuses in particular on tax incentive options for affordable </a:t>
            </a:r>
            <a:r>
              <a:rPr lang="en-US" sz="1400" dirty="0" smtClean="0"/>
              <a:t>housing</a:t>
            </a:r>
          </a:p>
          <a:p>
            <a:r>
              <a:rPr lang="en-US" sz="1400" dirty="0" smtClean="0"/>
              <a:t>[XXXXWHATEVER THE NEW TABLE DOES TOO]</a:t>
            </a:r>
            <a:endParaRPr lang="en-US" sz="1400" dirty="0"/>
          </a:p>
        </p:txBody>
      </p:sp>
      <p:sp>
        <p:nvSpPr>
          <p:cNvPr id="6" name="Content Placeholder 5"/>
          <p:cNvSpPr>
            <a:spLocks noGrp="1"/>
          </p:cNvSpPr>
          <p:nvPr>
            <p:ph sz="half" idx="2"/>
          </p:nvPr>
        </p:nvSpPr>
        <p:spPr>
          <a:xfrm>
            <a:off x="4914901" y="1371600"/>
            <a:ext cx="4076700" cy="2971800"/>
          </a:xfrm>
        </p:spPr>
        <p:txBody>
          <a:bodyPr/>
          <a:lstStyle/>
          <a:p>
            <a:pPr marL="0" indent="0">
              <a:buNone/>
            </a:pPr>
            <a:r>
              <a:rPr lang="en-US" sz="1400" b="1" dirty="0"/>
              <a:t>TAX INCENTIVES INCLUDE:</a:t>
            </a:r>
            <a:endParaRPr lang="en-US" sz="1400" dirty="0"/>
          </a:p>
          <a:p>
            <a:r>
              <a:rPr lang="en-US" sz="1400" dirty="0"/>
              <a:t>Exemption on any increase in assessed value due </a:t>
            </a:r>
            <a:r>
              <a:rPr lang="en-US" sz="1400" dirty="0" smtClean="0"/>
              <a:t>to </a:t>
            </a:r>
            <a:r>
              <a:rPr lang="en-US" sz="1400" dirty="0"/>
              <a:t>construction/rehabilitation</a:t>
            </a:r>
          </a:p>
          <a:p>
            <a:r>
              <a:rPr lang="en-US" sz="1400" dirty="0"/>
              <a:t>Abatement on current tax liability tied to the level </a:t>
            </a:r>
            <a:r>
              <a:rPr lang="en-US" sz="1400" dirty="0" smtClean="0"/>
              <a:t>of </a:t>
            </a:r>
            <a:r>
              <a:rPr lang="en-US" sz="1400" dirty="0"/>
              <a:t>rehabilitation</a:t>
            </a:r>
          </a:p>
          <a:p>
            <a:r>
              <a:rPr lang="en-US" sz="1400" dirty="0"/>
              <a:t>Payments In-Lieu of Taxes (PILOT), sometimes known </a:t>
            </a:r>
            <a:r>
              <a:rPr lang="en-US" sz="1400" dirty="0" smtClean="0"/>
              <a:t>as “shelter rent”</a:t>
            </a:r>
            <a:endParaRPr lang="en-US" sz="1400" dirty="0"/>
          </a:p>
          <a:p>
            <a:pPr marL="0" indent="0">
              <a:buNone/>
            </a:pPr>
            <a:endParaRPr lang="en-US" sz="1400" b="1" dirty="0" smtClean="0"/>
          </a:p>
          <a:p>
            <a:pPr marL="0" indent="0">
              <a:buNone/>
            </a:pPr>
            <a:r>
              <a:rPr lang="en-US" sz="1400" b="1" dirty="0" smtClean="0"/>
              <a:t>TIMEFRAMES</a:t>
            </a:r>
            <a:r>
              <a:rPr lang="en-US" sz="1400" b="1" dirty="0"/>
              <a:t>:</a:t>
            </a:r>
            <a:endParaRPr lang="en-US" sz="1400" dirty="0"/>
          </a:p>
          <a:p>
            <a:r>
              <a:rPr lang="en-US" sz="1400" dirty="0"/>
              <a:t>No program operates in perpetuity, but some can </a:t>
            </a:r>
            <a:r>
              <a:rPr lang="en-US" sz="1400" dirty="0" smtClean="0"/>
              <a:t>be </a:t>
            </a:r>
            <a:r>
              <a:rPr lang="en-US" sz="1400" dirty="0"/>
              <a:t>renewed</a:t>
            </a:r>
          </a:p>
          <a:p>
            <a:r>
              <a:rPr lang="en-US" sz="1400" dirty="0"/>
              <a:t>Incentive periods range from </a:t>
            </a:r>
            <a:r>
              <a:rPr lang="en-US" sz="1400" dirty="0" smtClean="0"/>
              <a:t>10 to </a:t>
            </a:r>
            <a:r>
              <a:rPr lang="en-US" sz="1400" dirty="0"/>
              <a:t>60 years </a:t>
            </a:r>
          </a:p>
        </p:txBody>
      </p:sp>
      <p:sp>
        <p:nvSpPr>
          <p:cNvPr id="7" name="Content Placeholder 5"/>
          <p:cNvSpPr txBox="1">
            <a:spLocks/>
          </p:cNvSpPr>
          <p:nvPr/>
        </p:nvSpPr>
        <p:spPr bwMode="auto">
          <a:xfrm>
            <a:off x="4914900" y="4648200"/>
            <a:ext cx="4076700" cy="1905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F44"/>
              </a:buClr>
              <a:buSzPct val="70000"/>
              <a:buFont typeface="Wingdings" pitchFamily="2" charset="2"/>
              <a:buChar char="p"/>
              <a:defRPr sz="2800">
                <a:solidFill>
                  <a:schemeClr val="tx1"/>
                </a:solidFill>
                <a:latin typeface="+mn-lt"/>
                <a:ea typeface="+mn-ea"/>
                <a:cs typeface="ＭＳ Ｐゴシック"/>
              </a:defRPr>
            </a:lvl1pPr>
            <a:lvl2pPr marL="742950" indent="-285750" algn="l" rtl="0" eaLnBrk="0" fontAlgn="base" hangingPunct="0">
              <a:spcBef>
                <a:spcPct val="20000"/>
              </a:spcBef>
              <a:spcAft>
                <a:spcPct val="0"/>
              </a:spcAft>
              <a:buClr>
                <a:schemeClr val="bg2"/>
              </a:buClr>
              <a:buChar char="»"/>
              <a:defRPr sz="2400">
                <a:solidFill>
                  <a:schemeClr val="tx1"/>
                </a:solidFill>
                <a:latin typeface="+mn-lt"/>
                <a:ea typeface="+mn-ea"/>
                <a:cs typeface="ＭＳ Ｐゴシック"/>
              </a:defRPr>
            </a:lvl2pPr>
            <a:lvl3pPr marL="1143000" indent="-228600" algn="l" rtl="0" eaLnBrk="0" fontAlgn="base" hangingPunct="0">
              <a:spcBef>
                <a:spcPct val="20000"/>
              </a:spcBef>
              <a:spcAft>
                <a:spcPct val="0"/>
              </a:spcAft>
              <a:buClr>
                <a:srgbClr val="FFF558"/>
              </a:buClr>
              <a:buChar char="•"/>
              <a:defRPr sz="20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sz="1800">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1800">
                <a:solidFill>
                  <a:schemeClr val="tx1"/>
                </a:solidFill>
                <a:latin typeface="+mn-lt"/>
                <a:ea typeface="+mn-ea"/>
                <a:cs typeface="ＭＳ Ｐゴシック"/>
              </a:defRPr>
            </a:lvl5pPr>
            <a:lvl6pPr marL="2514600" indent="-228600" algn="l" rtl="0" fontAlgn="base">
              <a:spcBef>
                <a:spcPct val="20000"/>
              </a:spcBef>
              <a:spcAft>
                <a:spcPct val="0"/>
              </a:spcAft>
              <a:buChar char="»"/>
              <a:defRPr sz="1800">
                <a:solidFill>
                  <a:schemeClr val="tx1"/>
                </a:solidFill>
                <a:latin typeface="+mn-lt"/>
                <a:ea typeface="+mn-ea"/>
              </a:defRPr>
            </a:lvl6pPr>
            <a:lvl7pPr marL="2971800" indent="-228600" algn="l" rtl="0" fontAlgn="base">
              <a:spcBef>
                <a:spcPct val="20000"/>
              </a:spcBef>
              <a:spcAft>
                <a:spcPct val="0"/>
              </a:spcAft>
              <a:buChar char="»"/>
              <a:defRPr sz="1800">
                <a:solidFill>
                  <a:schemeClr val="tx1"/>
                </a:solidFill>
                <a:latin typeface="+mn-lt"/>
                <a:ea typeface="+mn-ea"/>
              </a:defRPr>
            </a:lvl7pPr>
            <a:lvl8pPr marL="3429000" indent="-228600" algn="l" rtl="0" fontAlgn="base">
              <a:spcBef>
                <a:spcPct val="20000"/>
              </a:spcBef>
              <a:spcAft>
                <a:spcPct val="0"/>
              </a:spcAft>
              <a:buChar char="»"/>
              <a:defRPr sz="1800">
                <a:solidFill>
                  <a:schemeClr val="tx1"/>
                </a:solidFill>
                <a:latin typeface="+mn-lt"/>
                <a:ea typeface="+mn-ea"/>
              </a:defRPr>
            </a:lvl8pPr>
            <a:lvl9pPr marL="3886200" indent="-228600" algn="l" rtl="0" fontAlgn="base">
              <a:spcBef>
                <a:spcPct val="20000"/>
              </a:spcBef>
              <a:spcAft>
                <a:spcPct val="0"/>
              </a:spcAft>
              <a:buChar char="»"/>
              <a:defRPr sz="1800">
                <a:solidFill>
                  <a:schemeClr val="tx1"/>
                </a:solidFill>
                <a:latin typeface="+mn-lt"/>
                <a:ea typeface="+mn-ea"/>
              </a:defRPr>
            </a:lvl9pPr>
          </a:lstStyle>
          <a:p>
            <a:pPr marL="0" indent="0" algn="ctr">
              <a:buFont typeface="Wingdings" pitchFamily="2" charset="2"/>
              <a:buNone/>
            </a:pPr>
            <a:endParaRPr lang="en-US" sz="1400" b="1" kern="0" dirty="0" smtClean="0"/>
          </a:p>
          <a:p>
            <a:pPr marL="0" indent="0" algn="ctr">
              <a:buFont typeface="Wingdings" pitchFamily="2" charset="2"/>
              <a:buNone/>
            </a:pPr>
            <a:r>
              <a:rPr lang="en-US" sz="1400" b="1" kern="0" dirty="0" smtClean="0"/>
              <a:t>MORE INFORMATION</a:t>
            </a:r>
          </a:p>
          <a:p>
            <a:pPr marL="0" indent="0" algn="ctr">
              <a:buFont typeface="Wingdings" pitchFamily="2" charset="2"/>
              <a:buNone/>
            </a:pPr>
            <a:r>
              <a:rPr lang="en-US" sz="1200" kern="0" dirty="0" smtClean="0"/>
              <a:t>For more detailed information about New York City’s residential property tax incentive programs, please visit the New York City Department of Housing Preservation and Development website:</a:t>
            </a:r>
            <a:endParaRPr lang="en-US" sz="1200" kern="0" dirty="0"/>
          </a:p>
          <a:p>
            <a:pPr marL="0" indent="0" algn="ctr">
              <a:buNone/>
            </a:pPr>
            <a:r>
              <a:rPr lang="en-US" sz="1100" kern="0" dirty="0">
                <a:hlinkClick r:id="rId2"/>
              </a:rPr>
              <a:t>http://</a:t>
            </a:r>
            <a:r>
              <a:rPr lang="en-US" sz="1100" kern="0" dirty="0" smtClean="0">
                <a:hlinkClick r:id="rId2"/>
              </a:rPr>
              <a:t>www1.nyc.gov/site/hpd/developers/tax-incentives.page</a:t>
            </a:r>
            <a:endParaRPr lang="en-US" sz="1100" kern="0" dirty="0" smtClean="0"/>
          </a:p>
          <a:p>
            <a:pPr marL="0" indent="0" algn="ctr">
              <a:buNone/>
            </a:pPr>
            <a:endParaRPr lang="en-US" sz="1400" kern="0" dirty="0" smtClean="0"/>
          </a:p>
          <a:p>
            <a:pPr marL="0" indent="0" algn="ctr">
              <a:buFont typeface="Wingdings" pitchFamily="2" charset="2"/>
              <a:buNone/>
            </a:pPr>
            <a:endParaRPr lang="en-US" sz="1400" kern="0" dirty="0" smtClean="0"/>
          </a:p>
        </p:txBody>
      </p:sp>
      <p:sp>
        <p:nvSpPr>
          <p:cNvPr id="8" name="TextBox 7"/>
          <p:cNvSpPr txBox="1"/>
          <p:nvPr/>
        </p:nvSpPr>
        <p:spPr>
          <a:xfrm>
            <a:off x="7485020" y="1066800"/>
            <a:ext cx="1658980" cy="276999"/>
          </a:xfrm>
          <a:prstGeom prst="rect">
            <a:avLst/>
          </a:prstGeom>
          <a:noFill/>
        </p:spPr>
        <p:txBody>
          <a:bodyPr wrap="none" rtlCol="0">
            <a:spAutoFit/>
          </a:bodyPr>
          <a:lstStyle/>
          <a:p>
            <a:r>
              <a:rPr lang="en-US" sz="1200" dirty="0" smtClean="0"/>
              <a:t>Updated August 2015</a:t>
            </a:r>
            <a:endParaRPr lang="en-US" sz="1200" dirty="0"/>
          </a:p>
        </p:txBody>
      </p:sp>
    </p:spTree>
    <p:extLst>
      <p:ext uri="{BB962C8B-B14F-4D97-AF65-F5344CB8AC3E}">
        <p14:creationId xmlns:p14="http://schemas.microsoft.com/office/powerpoint/2010/main" val="871894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661" name="Group 85"/>
          <p:cNvGraphicFramePr>
            <a:graphicFrameLocks noGrp="1"/>
          </p:cNvGraphicFramePr>
          <p:nvPr>
            <p:ph idx="4294967295"/>
            <p:extLst>
              <p:ext uri="{D42A27DB-BD31-4B8C-83A1-F6EECF244321}">
                <p14:modId xmlns:p14="http://schemas.microsoft.com/office/powerpoint/2010/main" val="3151213785"/>
              </p:ext>
            </p:extLst>
          </p:nvPr>
        </p:nvGraphicFramePr>
        <p:xfrm>
          <a:off x="152400" y="381000"/>
          <a:ext cx="8839201" cy="6063768"/>
        </p:xfrm>
        <a:graphic>
          <a:graphicData uri="http://schemas.openxmlformats.org/drawingml/2006/table">
            <a:tbl>
              <a:tblPr firstRow="1" firstCol="1" bandRow="1">
                <a:tableStyleId>{6E25E649-3F16-4E02-A733-19D2CDBF48F0}</a:tableStyleId>
              </a:tblPr>
              <a:tblGrid>
                <a:gridCol w="973442"/>
                <a:gridCol w="2303159"/>
                <a:gridCol w="1905000"/>
                <a:gridCol w="1905000"/>
                <a:gridCol w="1752600"/>
              </a:tblGrid>
              <a:tr h="584850">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50" u="none" strike="noStrike" cap="none" normalizeH="0" baseline="0" dirty="0" smtClean="0">
                          <a:ln>
                            <a:noFill/>
                          </a:ln>
                          <a:effectLst/>
                        </a:rPr>
                        <a:t>421-A Rental</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1050" u="none" strike="noStrike" cap="none" normalizeH="0" baseline="0" dirty="0" smtClean="0">
                          <a:ln>
                            <a:noFill/>
                          </a:ln>
                          <a:effectLst/>
                        </a:rPr>
                        <a:t>(As of 1/1/16)</a:t>
                      </a:r>
                      <a:endParaRPr kumimoji="0" lang="en-US" sz="105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50" u="none" strike="noStrike" cap="none" normalizeH="0" baseline="0" dirty="0" smtClean="0">
                          <a:ln>
                            <a:noFill/>
                          </a:ln>
                          <a:effectLst/>
                        </a:rPr>
                        <a:t>Inclusionary Housing Program</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1050" u="none" strike="noStrike" cap="none" normalizeH="0" baseline="0" dirty="0" smtClean="0">
                          <a:ln>
                            <a:noFill/>
                          </a:ln>
                          <a:effectLst/>
                        </a:rPr>
                        <a:t>(Designated Areas)</a:t>
                      </a:r>
                      <a:endParaRPr kumimoji="0" lang="en-US" sz="105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50" u="none" strike="noStrike" cap="none" normalizeH="0" baseline="0" dirty="0" smtClean="0">
                          <a:ln>
                            <a:noFill/>
                          </a:ln>
                          <a:effectLst/>
                        </a:rPr>
                        <a:t>Tax-Exempt Bonds / Credits for Mixed-Income Rental Projects</a:t>
                      </a:r>
                      <a:endParaRPr kumimoji="0" lang="en-US" sz="105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50" u="none" strike="noStrike" cap="none" normalizeH="0" baseline="0" dirty="0" smtClean="0">
                          <a:ln>
                            <a:noFill/>
                          </a:ln>
                          <a:effectLst/>
                        </a:rPr>
                        <a:t>Notes About Program Combinations</a:t>
                      </a:r>
                      <a:endParaRPr kumimoji="0" lang="en-US" sz="105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horzOverflow="overflow"/>
                </a:tc>
              </a:tr>
              <a:tr h="534986">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Affordable Unit Requirements</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25%-30% in various combinations of Very Low Income, Low Income and Moderate/Middle Income Housing</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20% of the floor area, exclusive of ground floor commercial, at 80% AMI</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20% of the units in the Project at 60% </a:t>
                      </a:r>
                      <a:r>
                        <a:rPr kumimoji="0" lang="en-US" sz="900" u="none" strike="noStrike" cap="none" normalizeH="0" baseline="0" dirty="0" smtClean="0">
                          <a:ln>
                            <a:noFill/>
                          </a:ln>
                          <a:effectLst/>
                        </a:rPr>
                        <a:t>AMI in HFA and HDC’s “Bifurcated” Financing Model</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r>
              <a:tr h="1125852">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Other Affordable Requirements</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Must meet one of the following:</a:t>
                      </a:r>
                    </a:p>
                    <a:p>
                      <a:pPr marL="171450" marR="0" lvl="0" indent="-17145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lang="en-US" sz="900" baseline="0" dirty="0" smtClean="0"/>
                        <a:t>A “unit mix proportional to the market rate units,” or</a:t>
                      </a:r>
                    </a:p>
                    <a:p>
                      <a:pPr marL="171450" marR="0" lvl="0" indent="-17145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en-US" sz="900" u="none" strike="noStrike" cap="none" normalizeH="0" baseline="0" dirty="0" smtClean="0">
                          <a:ln>
                            <a:noFill/>
                          </a:ln>
                          <a:effectLst/>
                        </a:rPr>
                        <a:t>At least 50% of units are 2 bedrooms and no more than 25% are studios. </a:t>
                      </a:r>
                    </a:p>
                    <a:p>
                      <a:pPr marL="171450" marR="0" lvl="0" indent="-17145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Must meet one of the following:</a:t>
                      </a:r>
                    </a:p>
                    <a:p>
                      <a:pPr marL="171450" marR="0" lvl="0" indent="-17145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en-US" sz="900" u="none" strike="noStrike" cap="none" normalizeH="0" baseline="0" dirty="0" smtClean="0">
                          <a:ln>
                            <a:noFill/>
                          </a:ln>
                          <a:effectLst/>
                        </a:rPr>
                        <a:t>Replicate market-rate unit distribution, or</a:t>
                      </a:r>
                    </a:p>
                    <a:p>
                      <a:pPr marL="171450" marR="0" lvl="0" indent="-17145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en-US" sz="900" u="none" strike="noStrike" cap="none" normalizeH="0" baseline="0" dirty="0" smtClean="0">
                          <a:ln>
                            <a:noFill/>
                          </a:ln>
                          <a:effectLst/>
                        </a:rPr>
                        <a:t>At least 20% of floor space, or</a:t>
                      </a:r>
                    </a:p>
                    <a:p>
                      <a:pPr marL="171450" marR="0" lvl="0" indent="-17145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en-US" sz="900" u="none" strike="noStrike" cap="none" normalizeH="0" baseline="0" dirty="0" smtClean="0">
                          <a:ln>
                            <a:noFill/>
                          </a:ln>
                          <a:effectLst/>
                        </a:rPr>
                        <a:t>At least 50% of units are 2 bedrooms and no more than 25% are studios. </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Legally none, but Tax Credit amount based on lesser of % of units or floor space dedicated to low-income occupancy and HFA will likely require proportionality</a:t>
                      </a:r>
                      <a:r>
                        <a:rPr kumimoji="0" lang="en-US" sz="900" u="none" strike="noStrike" cap="none" normalizeH="0" baseline="0" dirty="0" smtClean="0">
                          <a:ln>
                            <a:noFill/>
                          </a:ln>
                          <a:effectLst/>
                        </a:rPr>
                        <a:t>.</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r>
              <a:tr h="78928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Location of Affordable Units</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Affordable units must share common entrances with market rate units and “shall not be isolated to a specific floor or area of a building”</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Units must be distributed on 65% of the residential stories.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No more than one-third of the units on a floor can be low-income.</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r>
              <a:tr h="81479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Length of Requirements</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35 years with vacancy decontrol for affordable units.</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In perpetuity</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15 years, or as long as the bonds are outstanding with vacancy decontrol.</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However, HFA </a:t>
                      </a:r>
                      <a:r>
                        <a:rPr kumimoji="0" lang="en-US" sz="900" u="none" strike="noStrike" cap="none" normalizeH="0" baseline="0" dirty="0" smtClean="0">
                          <a:ln>
                            <a:noFill/>
                          </a:ln>
                          <a:effectLst/>
                        </a:rPr>
                        <a:t>and HDC will both </a:t>
                      </a:r>
                      <a:r>
                        <a:rPr kumimoji="0" lang="en-US" sz="900" u="none" strike="noStrike" cap="none" normalizeH="0" baseline="0" dirty="0" smtClean="0">
                          <a:ln>
                            <a:noFill/>
                          </a:ln>
                          <a:effectLst/>
                        </a:rPr>
                        <a:t>require an “Extended Use Agreement” to require at least 30 years. </a:t>
                      </a:r>
                      <a:r>
                        <a:rPr kumimoji="0" lang="en-US" sz="900" u="none" strike="noStrike" cap="none" normalizeH="0" baseline="0" dirty="0" smtClean="0">
                          <a:ln>
                            <a:noFill/>
                          </a:ln>
                          <a:effectLst/>
                        </a:rPr>
                        <a:t>Each agency </a:t>
                      </a:r>
                      <a:r>
                        <a:rPr kumimoji="0" lang="en-US" sz="900" u="none" strike="noStrike" cap="none" normalizeH="0" baseline="0" dirty="0" smtClean="0">
                          <a:ln>
                            <a:noFill/>
                          </a:ln>
                          <a:effectLst/>
                        </a:rPr>
                        <a:t>may require </a:t>
                      </a:r>
                      <a:r>
                        <a:rPr kumimoji="0" lang="en-US" sz="900" u="none" strike="noStrike" cap="none" normalizeH="0" baseline="0" dirty="0" smtClean="0">
                          <a:ln>
                            <a:noFill/>
                          </a:ln>
                          <a:effectLst/>
                        </a:rPr>
                        <a:t>a longer term.</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u="none" strike="noStrike" cap="none" normalizeH="0" baseline="0" dirty="0" smtClean="0">
                          <a:ln>
                            <a:noFill/>
                          </a:ln>
                          <a:effectLst/>
                        </a:rPr>
                        <a:t>After “Extended Use Agreement” is over and before 421-a exemption ends (years 31-35), vacant units may be rented to 60% AMI households provided that Tax-Exempt Bonds are redeemed. In IZ project, may go up to 80% AMI</a:t>
                      </a:r>
                      <a:r>
                        <a:rPr kumimoji="0" lang="en-US" sz="800" u="none" strike="noStrike" cap="none" normalizeH="0" baseline="0" dirty="0" smtClean="0">
                          <a:ln>
                            <a:noFill/>
                          </a:ln>
                          <a:effectLst/>
                        </a:rPr>
                        <a:t>.</a:t>
                      </a:r>
                      <a:endParaRPr kumimoji="0" lang="en-US"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r>
              <a:tr h="534986">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Tenant Recertification</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No</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No</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Not required annually under IRC if low-income units are in a separate “condo” structure.</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r>
              <a:tr h="127356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Rent Stabilization</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Yes. Rent increases  for affordable units in accordance with R/S schedule, but may not </a:t>
                      </a:r>
                      <a:r>
                        <a:rPr kumimoji="0" lang="en-US" sz="900" u="none" strike="noStrike" cap="none" normalizeH="0" baseline="0" dirty="0" smtClean="0">
                          <a:ln>
                            <a:noFill/>
                          </a:ln>
                          <a:effectLst/>
                        </a:rPr>
                        <a:t>exceed 30% of the applicable income limit.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Upon </a:t>
                      </a:r>
                      <a:r>
                        <a:rPr kumimoji="0" lang="en-US" sz="900" u="none" strike="noStrike" cap="none" normalizeH="0" baseline="0" dirty="0" smtClean="0">
                          <a:ln>
                            <a:noFill/>
                          </a:ln>
                          <a:effectLst/>
                        </a:rPr>
                        <a:t>vacancy, the reset gross rent for new affordable unit tenant may not exceed 30% of their </a:t>
                      </a:r>
                      <a:r>
                        <a:rPr kumimoji="0" lang="en-US" sz="900" u="none" strike="noStrike" cap="none" normalizeH="0" baseline="0" dirty="0" smtClean="0">
                          <a:ln>
                            <a:noFill/>
                          </a:ln>
                          <a:effectLst/>
                        </a:rPr>
                        <a:t>applicable income limit.</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Yes. Rent increases  for affordable units in accordance with R/S schedule, but may not </a:t>
                      </a:r>
                      <a:r>
                        <a:rPr kumimoji="0" lang="en-US" sz="900" u="none" strike="noStrike" cap="none" normalizeH="0" baseline="0" dirty="0" smtClean="0">
                          <a:ln>
                            <a:noFill/>
                          </a:ln>
                          <a:effectLst/>
                        </a:rPr>
                        <a:t>exceed 30% of income for </a:t>
                      </a:r>
                      <a:r>
                        <a:rPr kumimoji="0" lang="en-US" sz="900" u="none" strike="noStrike" cap="none" normalizeH="0" baseline="0" dirty="0" smtClean="0">
                          <a:ln>
                            <a:noFill/>
                          </a:ln>
                          <a:effectLst/>
                        </a:rPr>
                        <a:t>80% </a:t>
                      </a:r>
                      <a:r>
                        <a:rPr kumimoji="0" lang="en-US" sz="900" u="none" strike="noStrike" cap="none" normalizeH="0" baseline="0" dirty="0" smtClean="0">
                          <a:ln>
                            <a:noFill/>
                          </a:ln>
                          <a:effectLst/>
                        </a:rPr>
                        <a:t>AMI household.</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u="none" strike="noStrike" cap="none" normalizeH="0" baseline="0" dirty="0" smtClean="0">
                          <a:ln>
                            <a:noFill/>
                          </a:ln>
                          <a:effectLst/>
                        </a:rPr>
                        <a:t>Yes. Rent increases in accordance with R/S schedule, but rents may not exceed 30% of the applicable rent limit established by the </a:t>
                      </a:r>
                      <a:r>
                        <a:rPr kumimoji="0" lang="en-US" sz="900" u="none" strike="noStrike" cap="none" normalizeH="0" baseline="0" dirty="0" smtClean="0">
                          <a:ln>
                            <a:noFill/>
                          </a:ln>
                          <a:effectLst/>
                        </a:rPr>
                        <a:t>IRC based </a:t>
                      </a:r>
                      <a:r>
                        <a:rPr kumimoji="0" lang="en-US" sz="900" u="none" strike="noStrike" cap="none" normalizeH="0" baseline="0" dirty="0" smtClean="0">
                          <a:ln>
                            <a:noFill/>
                          </a:ln>
                          <a:effectLst/>
                        </a:rPr>
                        <a:t>on apartment size.</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tc>
              </a:tr>
            </a:tbl>
          </a:graphicData>
        </a:graphic>
      </p:graphicFrame>
      <p:sp>
        <p:nvSpPr>
          <p:cNvPr id="24636" name="Title 4"/>
          <p:cNvSpPr>
            <a:spLocks noGrp="1"/>
          </p:cNvSpPr>
          <p:nvPr>
            <p:ph type="title" idx="4294967295"/>
          </p:nvPr>
        </p:nvSpPr>
        <p:spPr>
          <a:xfrm>
            <a:off x="76200" y="76200"/>
            <a:ext cx="9067800" cy="152400"/>
          </a:xfrm>
        </p:spPr>
        <p:txBody>
          <a:bodyPr>
            <a:normAutofit fontScale="90000"/>
          </a:bodyPr>
          <a:lstStyle/>
          <a:p>
            <a:pPr algn="r"/>
            <a:r>
              <a:rPr lang="en-US" sz="1400" b="1" i="1" dirty="0" smtClean="0">
                <a:solidFill>
                  <a:schemeClr val="tx1"/>
                </a:solidFill>
              </a:rPr>
              <a:t>Additional New York City Affordable Housing Incentive Programs (Updated August 2015)</a:t>
            </a:r>
            <a:endParaRPr lang="en-US" sz="1400" i="1" dirty="0" smtClean="0">
              <a:solidFill>
                <a:schemeClr val="tx1"/>
              </a:solidFill>
            </a:endParaRPr>
          </a:p>
        </p:txBody>
      </p:sp>
    </p:spTree>
    <p:extLst>
      <p:ext uri="{BB962C8B-B14F-4D97-AF65-F5344CB8AC3E}">
        <p14:creationId xmlns:p14="http://schemas.microsoft.com/office/powerpoint/2010/main" val="3686843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2832099"/>
            <a:ext cx="7772400" cy="1362075"/>
          </a:xfrm>
        </p:spPr>
        <p:txBody>
          <a:bodyPr/>
          <a:lstStyle/>
          <a:p>
            <a:r>
              <a:rPr lang="en-US" dirty="0" smtClean="0"/>
              <a:t>Common affordable housing development scenarios</a:t>
            </a:r>
            <a:endParaRPr lang="en-US" dirty="0"/>
          </a:p>
        </p:txBody>
      </p:sp>
      <p:sp>
        <p:nvSpPr>
          <p:cNvPr id="5" name="Text Placeholder 4"/>
          <p:cNvSpPr>
            <a:spLocks noGrp="1"/>
          </p:cNvSpPr>
          <p:nvPr>
            <p:ph type="body" idx="1"/>
          </p:nvPr>
        </p:nvSpPr>
        <p:spPr>
          <a:xfrm>
            <a:off x="762000" y="4214813"/>
            <a:ext cx="7772400" cy="1500187"/>
          </a:xfrm>
        </p:spPr>
        <p:txBody>
          <a:bodyPr anchor="t"/>
          <a:lstStyle/>
          <a:p>
            <a:r>
              <a:rPr lang="en-US" dirty="0" smtClean="0"/>
              <a:t>The following pages outline common affordable housing development scenarios and options at the end of the tax incentive period.</a:t>
            </a:r>
            <a:endParaRPr lang="en-US" dirty="0"/>
          </a:p>
        </p:txBody>
      </p:sp>
    </p:spTree>
    <p:extLst>
      <p:ext uri="{BB962C8B-B14F-4D97-AF65-F5344CB8AC3E}">
        <p14:creationId xmlns:p14="http://schemas.microsoft.com/office/powerpoint/2010/main" val="4034436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Rectangle 218"/>
          <p:cNvSpPr/>
          <p:nvPr/>
        </p:nvSpPr>
        <p:spPr bwMode="auto">
          <a:xfrm>
            <a:off x="381000" y="152400"/>
            <a:ext cx="8382000" cy="6477000"/>
          </a:xfrm>
          <a:prstGeom prst="rect">
            <a:avLst/>
          </a:prstGeom>
          <a:solidFill>
            <a:schemeClr val="bg1">
              <a:lumMod val="85000"/>
              <a:alpha val="50000"/>
            </a:schemeClr>
          </a:solidFill>
          <a:ln w="9525" cap="flat" cmpd="sng" algn="ctr">
            <a:solidFill>
              <a:schemeClr val="bg1">
                <a:lumMod val="75000"/>
              </a:schemeClr>
            </a:solidFill>
            <a:prstDash val="solid"/>
            <a:round/>
            <a:headEnd type="none" w="med" len="med"/>
            <a:tailEnd type="none" w="med" len="med"/>
          </a:ln>
          <a:effectLst/>
        </p:spPr>
        <p:txBody>
          <a:bodyPr/>
          <a:lstStyle/>
          <a:p>
            <a:pPr eaLnBrk="0" hangingPunct="0">
              <a:defRPr/>
            </a:pPr>
            <a:endParaRPr lang="en-US" dirty="0">
              <a:ea typeface="ＭＳ Ｐゴシック" charset="-128"/>
              <a:cs typeface="+mn-cs"/>
            </a:endParaRPr>
          </a:p>
        </p:txBody>
      </p:sp>
      <p:sp>
        <p:nvSpPr>
          <p:cNvPr id="15362" name="Title 1"/>
          <p:cNvSpPr>
            <a:spLocks noGrp="1"/>
          </p:cNvSpPr>
          <p:nvPr>
            <p:ph type="title"/>
          </p:nvPr>
        </p:nvSpPr>
        <p:spPr>
          <a:xfrm>
            <a:off x="381000" y="152400"/>
            <a:ext cx="8382000" cy="381000"/>
          </a:xfrm>
        </p:spPr>
        <p:style>
          <a:lnRef idx="1">
            <a:schemeClr val="accent1"/>
          </a:lnRef>
          <a:fillRef idx="3">
            <a:schemeClr val="accent1"/>
          </a:fillRef>
          <a:effectRef idx="2">
            <a:schemeClr val="accent1"/>
          </a:effectRef>
          <a:fontRef idx="minor">
            <a:schemeClr val="lt1"/>
          </a:fontRef>
        </p:style>
        <p:txBody>
          <a:bodyPr/>
          <a:lstStyle/>
          <a:p>
            <a:pPr>
              <a:defRPr/>
            </a:pPr>
            <a:r>
              <a:rPr lang="en-US" sz="2400" dirty="0" smtClean="0">
                <a:solidFill>
                  <a:schemeClr val="bg1">
                    <a:lumMod val="85000"/>
                  </a:schemeClr>
                </a:solidFill>
              </a:rPr>
              <a:t>Scenario #1: Non-profit developer, New construction</a:t>
            </a:r>
          </a:p>
        </p:txBody>
      </p:sp>
      <p:grpSp>
        <p:nvGrpSpPr>
          <p:cNvPr id="25603" name="Group 21"/>
          <p:cNvGrpSpPr>
            <a:grpSpLocks/>
          </p:cNvGrpSpPr>
          <p:nvPr/>
        </p:nvGrpSpPr>
        <p:grpSpPr bwMode="auto">
          <a:xfrm>
            <a:off x="6858000" y="838200"/>
            <a:ext cx="1828800" cy="5638800"/>
            <a:chOff x="6553892" y="0"/>
            <a:chExt cx="851624" cy="5181600"/>
          </a:xfrm>
        </p:grpSpPr>
        <p:sp>
          <p:nvSpPr>
            <p:cNvPr id="38" name="Rounded Rectangle 37"/>
            <p:cNvSpPr/>
            <p:nvPr/>
          </p:nvSpPr>
          <p:spPr>
            <a:xfrm>
              <a:off x="6553892" y="0"/>
              <a:ext cx="851624" cy="518160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39" name="Rounded Rectangle 4"/>
            <p:cNvSpPr/>
            <p:nvPr/>
          </p:nvSpPr>
          <p:spPr>
            <a:xfrm>
              <a:off x="6553892" y="0"/>
              <a:ext cx="851624" cy="1555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71120" tIns="71120" rIns="71120" bIns="71120" spcCol="1270"/>
            <a:lstStyle/>
            <a:p>
              <a:pPr algn="ctr" defTabSz="444500" eaLnBrk="0" hangingPunct="0">
                <a:lnSpc>
                  <a:spcPct val="90000"/>
                </a:lnSpc>
                <a:spcAft>
                  <a:spcPct val="35000"/>
                </a:spcAft>
                <a:defRPr/>
              </a:pPr>
              <a:r>
                <a:rPr lang="en-US" sz="1000" b="1" dirty="0">
                  <a:solidFill>
                    <a:schemeClr val="accent1">
                      <a:lumMod val="75000"/>
                    </a:schemeClr>
                  </a:solidFill>
                  <a:latin typeface="Corbel" pitchFamily="34" charset="0"/>
                  <a:cs typeface="Arial" pitchFamily="34" charset="0"/>
                </a:rPr>
                <a:t>Out-year Considerations</a:t>
              </a:r>
            </a:p>
          </p:txBody>
        </p:sp>
      </p:grpSp>
      <p:grpSp>
        <p:nvGrpSpPr>
          <p:cNvPr id="25604" name="Group 23"/>
          <p:cNvGrpSpPr>
            <a:grpSpLocks/>
          </p:cNvGrpSpPr>
          <p:nvPr/>
        </p:nvGrpSpPr>
        <p:grpSpPr bwMode="auto">
          <a:xfrm>
            <a:off x="4348163" y="838200"/>
            <a:ext cx="2278062" cy="5638800"/>
            <a:chOff x="4566768" y="0"/>
            <a:chExt cx="851624" cy="5181600"/>
          </a:xfrm>
        </p:grpSpPr>
        <p:sp>
          <p:nvSpPr>
            <p:cNvPr id="34" name="Rounded Rectangle 33"/>
            <p:cNvSpPr/>
            <p:nvPr/>
          </p:nvSpPr>
          <p:spPr>
            <a:xfrm>
              <a:off x="4566768" y="0"/>
              <a:ext cx="851624" cy="518160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35" name="Rounded Rectangle 8"/>
            <p:cNvSpPr/>
            <p:nvPr/>
          </p:nvSpPr>
          <p:spPr>
            <a:xfrm>
              <a:off x="4566768" y="0"/>
              <a:ext cx="851624" cy="1555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71120" tIns="71120" rIns="71120" bIns="71120" spcCol="1270"/>
            <a:lstStyle/>
            <a:p>
              <a:pPr algn="ctr" defTabSz="444500" eaLnBrk="0" hangingPunct="0">
                <a:lnSpc>
                  <a:spcPct val="90000"/>
                </a:lnSpc>
                <a:spcAft>
                  <a:spcPct val="35000"/>
                </a:spcAft>
                <a:defRPr/>
              </a:pPr>
              <a:r>
                <a:rPr lang="en-US" sz="1000" b="1" dirty="0">
                  <a:solidFill>
                    <a:schemeClr val="accent1">
                      <a:lumMod val="75000"/>
                    </a:schemeClr>
                  </a:solidFill>
                  <a:latin typeface="Corbel" pitchFamily="34" charset="0"/>
                  <a:cs typeface="Arial" pitchFamily="34" charset="0"/>
                </a:rPr>
                <a:t>Term &amp; Expiration</a:t>
              </a:r>
            </a:p>
          </p:txBody>
        </p:sp>
      </p:grpSp>
      <p:grpSp>
        <p:nvGrpSpPr>
          <p:cNvPr id="25605" name="Group 24"/>
          <p:cNvGrpSpPr>
            <a:grpSpLocks/>
          </p:cNvGrpSpPr>
          <p:nvPr/>
        </p:nvGrpSpPr>
        <p:grpSpPr bwMode="auto">
          <a:xfrm>
            <a:off x="3124200" y="838200"/>
            <a:ext cx="1009650" cy="5638800"/>
            <a:chOff x="3573207" y="0"/>
            <a:chExt cx="851624" cy="5181600"/>
          </a:xfrm>
        </p:grpSpPr>
        <p:sp>
          <p:nvSpPr>
            <p:cNvPr id="32" name="Rounded Rectangle 31"/>
            <p:cNvSpPr/>
            <p:nvPr/>
          </p:nvSpPr>
          <p:spPr>
            <a:xfrm>
              <a:off x="3573207" y="0"/>
              <a:ext cx="851624" cy="518160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33" name="Rounded Rectangle 10"/>
            <p:cNvSpPr/>
            <p:nvPr/>
          </p:nvSpPr>
          <p:spPr>
            <a:xfrm>
              <a:off x="3573207" y="0"/>
              <a:ext cx="851624" cy="1555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71120" tIns="71120" rIns="71120" bIns="71120" spcCol="1270"/>
            <a:lstStyle/>
            <a:p>
              <a:pPr algn="ctr" defTabSz="444500" eaLnBrk="0" hangingPunct="0">
                <a:lnSpc>
                  <a:spcPct val="90000"/>
                </a:lnSpc>
                <a:spcAft>
                  <a:spcPct val="35000"/>
                </a:spcAft>
                <a:defRPr/>
              </a:pPr>
              <a:r>
                <a:rPr lang="en-US" sz="1000" b="1" dirty="0">
                  <a:solidFill>
                    <a:schemeClr val="accent1">
                      <a:lumMod val="75000"/>
                    </a:schemeClr>
                  </a:solidFill>
                  <a:latin typeface="Corbel" pitchFamily="34" charset="0"/>
                  <a:cs typeface="Arial" pitchFamily="34" charset="0"/>
                </a:rPr>
                <a:t>Application Process</a:t>
              </a:r>
            </a:p>
          </p:txBody>
        </p:sp>
      </p:grpSp>
      <p:grpSp>
        <p:nvGrpSpPr>
          <p:cNvPr id="25606" name="Group 25"/>
          <p:cNvGrpSpPr>
            <a:grpSpLocks/>
          </p:cNvGrpSpPr>
          <p:nvPr/>
        </p:nvGrpSpPr>
        <p:grpSpPr bwMode="auto">
          <a:xfrm>
            <a:off x="1905000" y="838200"/>
            <a:ext cx="1006475" cy="5638800"/>
            <a:chOff x="2579645" y="0"/>
            <a:chExt cx="851624" cy="5181600"/>
          </a:xfrm>
        </p:grpSpPr>
        <p:sp>
          <p:nvSpPr>
            <p:cNvPr id="30" name="Rounded Rectangle 29"/>
            <p:cNvSpPr/>
            <p:nvPr/>
          </p:nvSpPr>
          <p:spPr>
            <a:xfrm>
              <a:off x="2579645" y="0"/>
              <a:ext cx="851624" cy="518160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31" name="Rounded Rectangle 12"/>
            <p:cNvSpPr/>
            <p:nvPr/>
          </p:nvSpPr>
          <p:spPr>
            <a:xfrm>
              <a:off x="2579645" y="0"/>
              <a:ext cx="851624" cy="1555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71120" tIns="71120" rIns="71120" bIns="71120" spcCol="1270"/>
            <a:lstStyle/>
            <a:p>
              <a:pPr algn="ctr" defTabSz="444500" eaLnBrk="0" hangingPunct="0">
                <a:lnSpc>
                  <a:spcPct val="90000"/>
                </a:lnSpc>
                <a:spcAft>
                  <a:spcPct val="35000"/>
                </a:spcAft>
                <a:defRPr/>
              </a:pPr>
              <a:r>
                <a:rPr lang="en-US" sz="1000" b="1" dirty="0">
                  <a:solidFill>
                    <a:schemeClr val="accent1">
                      <a:lumMod val="75000"/>
                    </a:schemeClr>
                  </a:solidFill>
                  <a:latin typeface="Corbel" pitchFamily="34" charset="0"/>
                  <a:cs typeface="Arial" pitchFamily="34" charset="0"/>
                </a:rPr>
                <a:t>Tax Incentive Options</a:t>
              </a:r>
            </a:p>
          </p:txBody>
        </p:sp>
      </p:grpSp>
      <p:grpSp>
        <p:nvGrpSpPr>
          <p:cNvPr id="25607" name="Group 26"/>
          <p:cNvGrpSpPr>
            <a:grpSpLocks/>
          </p:cNvGrpSpPr>
          <p:nvPr/>
        </p:nvGrpSpPr>
        <p:grpSpPr bwMode="auto">
          <a:xfrm>
            <a:off x="457200" y="838200"/>
            <a:ext cx="1231900" cy="5638800"/>
            <a:chOff x="1586083" y="0"/>
            <a:chExt cx="851624" cy="5181600"/>
          </a:xfrm>
        </p:grpSpPr>
        <p:sp>
          <p:nvSpPr>
            <p:cNvPr id="28" name="Rounded Rectangle 27"/>
            <p:cNvSpPr/>
            <p:nvPr/>
          </p:nvSpPr>
          <p:spPr>
            <a:xfrm>
              <a:off x="1586083" y="0"/>
              <a:ext cx="851624" cy="518160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29" name="Rounded Rectangle 14"/>
            <p:cNvSpPr/>
            <p:nvPr/>
          </p:nvSpPr>
          <p:spPr>
            <a:xfrm>
              <a:off x="1586083" y="0"/>
              <a:ext cx="851624" cy="1555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71120" tIns="71120" rIns="71120" bIns="71120" spcCol="1270"/>
            <a:lstStyle/>
            <a:p>
              <a:pPr algn="ctr" defTabSz="444500" eaLnBrk="0" hangingPunct="0">
                <a:lnSpc>
                  <a:spcPct val="90000"/>
                </a:lnSpc>
                <a:spcAft>
                  <a:spcPct val="35000"/>
                </a:spcAft>
                <a:defRPr/>
              </a:pPr>
              <a:r>
                <a:rPr lang="en-US" sz="1000" b="1" dirty="0">
                  <a:solidFill>
                    <a:schemeClr val="accent1">
                      <a:lumMod val="75000"/>
                    </a:schemeClr>
                  </a:solidFill>
                  <a:latin typeface="Corbel" pitchFamily="34" charset="0"/>
                  <a:cs typeface="Arial" pitchFamily="34" charset="0"/>
                </a:rPr>
                <a:t>Development Scenario</a:t>
              </a:r>
            </a:p>
          </p:txBody>
        </p:sp>
      </p:grpSp>
      <p:grpSp>
        <p:nvGrpSpPr>
          <p:cNvPr id="25608" name="Group 39"/>
          <p:cNvGrpSpPr>
            <a:grpSpLocks/>
          </p:cNvGrpSpPr>
          <p:nvPr/>
        </p:nvGrpSpPr>
        <p:grpSpPr bwMode="auto">
          <a:xfrm>
            <a:off x="533400" y="3352800"/>
            <a:ext cx="1066800" cy="609600"/>
            <a:chOff x="1657052" y="3035977"/>
            <a:chExt cx="709686" cy="354843"/>
          </a:xfrm>
        </p:grpSpPr>
        <p:sp>
          <p:nvSpPr>
            <p:cNvPr id="107" name="Rounded Rectangle 106"/>
            <p:cNvSpPr/>
            <p:nvPr/>
          </p:nvSpPr>
          <p:spPr>
            <a:xfrm>
              <a:off x="1657052" y="3035977"/>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8" name="Rounded Rectangle 4"/>
            <p:cNvSpPr/>
            <p:nvPr/>
          </p:nvSpPr>
          <p:spPr>
            <a:xfrm>
              <a:off x="1667613" y="3046142"/>
              <a:ext cx="688564" cy="334513"/>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defTabSz="266700" eaLnBrk="0" hangingPunct="0">
                <a:lnSpc>
                  <a:spcPct val="90000"/>
                </a:lnSpc>
                <a:spcAft>
                  <a:spcPct val="35000"/>
                </a:spcAft>
                <a:defRPr/>
              </a:pPr>
              <a:r>
                <a:rPr lang="en-US" sz="800" dirty="0">
                  <a:latin typeface="Arial" pitchFamily="34" charset="0"/>
                  <a:cs typeface="Arial" pitchFamily="34" charset="0"/>
                </a:rPr>
                <a:t>Non-profit developer</a:t>
              </a:r>
            </a:p>
            <a:p>
              <a:pPr algn="ctr" defTabSz="266700" eaLnBrk="0" hangingPunct="0">
                <a:lnSpc>
                  <a:spcPct val="90000"/>
                </a:lnSpc>
                <a:spcAft>
                  <a:spcPct val="35000"/>
                </a:spcAft>
                <a:defRPr/>
              </a:pPr>
              <a:r>
                <a:rPr lang="en-US" sz="800" dirty="0">
                  <a:latin typeface="Arial" pitchFamily="34" charset="0"/>
                  <a:cs typeface="Arial" pitchFamily="34" charset="0"/>
                </a:rPr>
                <a:t>Residential New Construction</a:t>
              </a:r>
            </a:p>
            <a:p>
              <a:pPr algn="ctr" defTabSz="266700" eaLnBrk="0" hangingPunct="0">
                <a:lnSpc>
                  <a:spcPct val="90000"/>
                </a:lnSpc>
                <a:spcAft>
                  <a:spcPct val="35000"/>
                </a:spcAft>
                <a:defRPr/>
              </a:pPr>
              <a:r>
                <a:rPr lang="en-US" sz="800" dirty="0">
                  <a:latin typeface="Arial" pitchFamily="34" charset="0"/>
                  <a:cs typeface="Arial" pitchFamily="34" charset="0"/>
                </a:rPr>
                <a:t>100% Affordable</a:t>
              </a:r>
            </a:p>
          </p:txBody>
        </p:sp>
      </p:grpSp>
      <p:grpSp>
        <p:nvGrpSpPr>
          <p:cNvPr id="25609" name="Group 40"/>
          <p:cNvGrpSpPr>
            <a:grpSpLocks/>
          </p:cNvGrpSpPr>
          <p:nvPr/>
        </p:nvGrpSpPr>
        <p:grpSpPr bwMode="auto">
          <a:xfrm>
            <a:off x="2057400" y="1752600"/>
            <a:ext cx="709613" cy="584200"/>
            <a:chOff x="2650614" y="1964793"/>
            <a:chExt cx="709686" cy="354843"/>
          </a:xfrm>
        </p:grpSpPr>
        <p:sp>
          <p:nvSpPr>
            <p:cNvPr id="105" name="Rounded Rectangle 104"/>
            <p:cNvSpPr/>
            <p:nvPr/>
          </p:nvSpPr>
          <p:spPr>
            <a:xfrm>
              <a:off x="2650614" y="1964793"/>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6" name="Rounded Rectangle 6"/>
            <p:cNvSpPr/>
            <p:nvPr/>
          </p:nvSpPr>
          <p:spPr>
            <a:xfrm>
              <a:off x="2661728" y="1975400"/>
              <a:ext cx="687458" cy="333630"/>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defTabSz="266700" eaLnBrk="0" hangingPunct="0">
                <a:lnSpc>
                  <a:spcPct val="90000"/>
                </a:lnSpc>
                <a:spcAft>
                  <a:spcPct val="35000"/>
                </a:spcAft>
                <a:defRPr/>
              </a:pPr>
              <a:r>
                <a:rPr lang="en-US" sz="1000" b="1" dirty="0">
                  <a:latin typeface="Arial" pitchFamily="34" charset="0"/>
                  <a:cs typeface="Arial" pitchFamily="34" charset="0"/>
                </a:rPr>
                <a:t>421-a </a:t>
              </a:r>
            </a:p>
            <a:p>
              <a:pPr algn="ctr" defTabSz="266700" eaLnBrk="0" hangingPunct="0">
                <a:lnSpc>
                  <a:spcPct val="90000"/>
                </a:lnSpc>
                <a:spcAft>
                  <a:spcPct val="35000"/>
                </a:spcAft>
                <a:defRPr/>
              </a:pPr>
              <a:r>
                <a:rPr lang="en-US" sz="800" dirty="0">
                  <a:latin typeface="Arial" pitchFamily="34" charset="0"/>
                  <a:cs typeface="Arial" pitchFamily="34" charset="0"/>
                </a:rPr>
                <a:t>App. Cost: </a:t>
              </a:r>
              <a:r>
                <a:rPr lang="en-US" sz="800" dirty="0" smtClean="0">
                  <a:latin typeface="Arial" pitchFamily="34" charset="0"/>
                  <a:cs typeface="Arial" pitchFamily="34" charset="0"/>
                </a:rPr>
                <a:t/>
              </a:r>
              <a:br>
                <a:rPr lang="en-US" sz="800" dirty="0" smtClean="0">
                  <a:latin typeface="Arial" pitchFamily="34" charset="0"/>
                  <a:cs typeface="Arial" pitchFamily="34" charset="0"/>
                </a:rPr>
              </a:br>
              <a:r>
                <a:rPr lang="en-US" sz="800" dirty="0" smtClean="0">
                  <a:latin typeface="Arial" pitchFamily="34" charset="0"/>
                  <a:cs typeface="Arial" pitchFamily="34" charset="0"/>
                </a:rPr>
                <a:t>Up to $3,000/unit</a:t>
              </a:r>
              <a:endParaRPr lang="en-US" sz="800" dirty="0">
                <a:latin typeface="Arial" pitchFamily="34" charset="0"/>
                <a:cs typeface="Arial" pitchFamily="34" charset="0"/>
              </a:endParaRPr>
            </a:p>
          </p:txBody>
        </p:sp>
      </p:grpSp>
      <p:grpSp>
        <p:nvGrpSpPr>
          <p:cNvPr id="25610" name="Group 41"/>
          <p:cNvGrpSpPr>
            <a:grpSpLocks/>
          </p:cNvGrpSpPr>
          <p:nvPr/>
        </p:nvGrpSpPr>
        <p:grpSpPr bwMode="auto">
          <a:xfrm>
            <a:off x="3276600" y="1752600"/>
            <a:ext cx="709613" cy="579438"/>
            <a:chOff x="3644175" y="1964793"/>
            <a:chExt cx="709686" cy="354843"/>
          </a:xfrm>
        </p:grpSpPr>
        <p:sp>
          <p:nvSpPr>
            <p:cNvPr id="103" name="Rounded Rectangle 102"/>
            <p:cNvSpPr/>
            <p:nvPr/>
          </p:nvSpPr>
          <p:spPr>
            <a:xfrm>
              <a:off x="3644175" y="1964793"/>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4" name="Rounded Rectangle 8"/>
            <p:cNvSpPr/>
            <p:nvPr/>
          </p:nvSpPr>
          <p:spPr>
            <a:xfrm>
              <a:off x="3655289" y="1975487"/>
              <a:ext cx="687458" cy="333455"/>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defTabSz="266700" eaLnBrk="0" hangingPunct="0">
                <a:lnSpc>
                  <a:spcPct val="90000"/>
                </a:lnSpc>
                <a:spcAft>
                  <a:spcPct val="35000"/>
                </a:spcAft>
                <a:defRPr/>
              </a:pPr>
              <a:r>
                <a:rPr lang="en-US" sz="800" dirty="0">
                  <a:latin typeface="Arial" pitchFamily="34" charset="0"/>
                  <a:cs typeface="Arial" pitchFamily="34" charset="0"/>
                </a:rPr>
                <a:t>As of Right: application submitted to HPD</a:t>
              </a:r>
            </a:p>
          </p:txBody>
        </p:sp>
      </p:grpSp>
      <p:grpSp>
        <p:nvGrpSpPr>
          <p:cNvPr id="25611" name="Group 46"/>
          <p:cNvGrpSpPr>
            <a:grpSpLocks/>
          </p:cNvGrpSpPr>
          <p:nvPr/>
        </p:nvGrpSpPr>
        <p:grpSpPr bwMode="auto">
          <a:xfrm>
            <a:off x="2057400" y="3573463"/>
            <a:ext cx="709613" cy="584200"/>
            <a:chOff x="2650614" y="3086986"/>
            <a:chExt cx="709686" cy="354843"/>
          </a:xfrm>
        </p:grpSpPr>
        <p:sp>
          <p:nvSpPr>
            <p:cNvPr id="93" name="Rounded Rectangle 92"/>
            <p:cNvSpPr/>
            <p:nvPr/>
          </p:nvSpPr>
          <p:spPr>
            <a:xfrm>
              <a:off x="2650614" y="3086986"/>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4" name="Rounded Rectangle 18"/>
            <p:cNvSpPr/>
            <p:nvPr/>
          </p:nvSpPr>
          <p:spPr>
            <a:xfrm>
              <a:off x="2661728" y="3097592"/>
              <a:ext cx="687458" cy="333630"/>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defTabSz="266700" eaLnBrk="0" hangingPunct="0">
                <a:lnSpc>
                  <a:spcPct val="90000"/>
                </a:lnSpc>
                <a:spcAft>
                  <a:spcPct val="35000"/>
                </a:spcAft>
                <a:defRPr/>
              </a:pPr>
              <a:r>
                <a:rPr lang="en-US" sz="1000" b="1" dirty="0">
                  <a:latin typeface="Arial" pitchFamily="34" charset="0"/>
                  <a:cs typeface="Arial" pitchFamily="34" charset="0"/>
                </a:rPr>
                <a:t>420c</a:t>
              </a:r>
            </a:p>
            <a:p>
              <a:pPr algn="ctr" defTabSz="266700" eaLnBrk="0" hangingPunct="0">
                <a:lnSpc>
                  <a:spcPct val="90000"/>
                </a:lnSpc>
                <a:spcAft>
                  <a:spcPct val="35000"/>
                </a:spcAft>
                <a:defRPr/>
              </a:pPr>
              <a:r>
                <a:rPr lang="en-US" sz="800" dirty="0">
                  <a:latin typeface="Arial" pitchFamily="34" charset="0"/>
                  <a:cs typeface="Arial" pitchFamily="34" charset="0"/>
                </a:rPr>
                <a:t>App. Cost: $80 per unit</a:t>
              </a:r>
            </a:p>
          </p:txBody>
        </p:sp>
      </p:grpSp>
      <p:grpSp>
        <p:nvGrpSpPr>
          <p:cNvPr id="25612" name="Group 47"/>
          <p:cNvGrpSpPr>
            <a:grpSpLocks/>
          </p:cNvGrpSpPr>
          <p:nvPr/>
        </p:nvGrpSpPr>
        <p:grpSpPr bwMode="auto">
          <a:xfrm>
            <a:off x="3276600" y="3598863"/>
            <a:ext cx="709613" cy="558800"/>
            <a:chOff x="3644175" y="3086986"/>
            <a:chExt cx="709686" cy="354843"/>
          </a:xfrm>
        </p:grpSpPr>
        <p:sp>
          <p:nvSpPr>
            <p:cNvPr id="91" name="Rounded Rectangle 90"/>
            <p:cNvSpPr/>
            <p:nvPr/>
          </p:nvSpPr>
          <p:spPr>
            <a:xfrm>
              <a:off x="3644175" y="3086986"/>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2" name="Rounded Rectangle 20"/>
            <p:cNvSpPr/>
            <p:nvPr/>
          </p:nvSpPr>
          <p:spPr>
            <a:xfrm>
              <a:off x="3655289" y="3097067"/>
              <a:ext cx="687458" cy="334681"/>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defTabSz="266700" eaLnBrk="0" hangingPunct="0">
                <a:lnSpc>
                  <a:spcPct val="90000"/>
                </a:lnSpc>
                <a:spcAft>
                  <a:spcPct val="35000"/>
                </a:spcAft>
                <a:defRPr/>
              </a:pPr>
              <a:r>
                <a:rPr lang="en-US" sz="800" dirty="0">
                  <a:latin typeface="Arial" pitchFamily="34" charset="0"/>
                  <a:cs typeface="Arial" pitchFamily="34" charset="0"/>
                </a:rPr>
                <a:t>As of Right: application submitted to HPD</a:t>
              </a:r>
            </a:p>
          </p:txBody>
        </p:sp>
      </p:grpSp>
      <p:grpSp>
        <p:nvGrpSpPr>
          <p:cNvPr id="25613" name="Group 48"/>
          <p:cNvGrpSpPr>
            <a:grpSpLocks/>
          </p:cNvGrpSpPr>
          <p:nvPr/>
        </p:nvGrpSpPr>
        <p:grpSpPr bwMode="auto">
          <a:xfrm>
            <a:off x="4343400" y="3521075"/>
            <a:ext cx="1981200" cy="355600"/>
            <a:chOff x="4637737" y="2780933"/>
            <a:chExt cx="709686" cy="354843"/>
          </a:xfrm>
        </p:grpSpPr>
        <p:sp>
          <p:nvSpPr>
            <p:cNvPr id="89" name="Rounded Rectangle 88"/>
            <p:cNvSpPr/>
            <p:nvPr/>
          </p:nvSpPr>
          <p:spPr>
            <a:xfrm>
              <a:off x="4637737" y="2780933"/>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0" name="Rounded Rectangle 22"/>
            <p:cNvSpPr/>
            <p:nvPr/>
          </p:nvSpPr>
          <p:spPr>
            <a:xfrm>
              <a:off x="4647973" y="2792022"/>
              <a:ext cx="689214" cy="332665"/>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defTabSz="266700" eaLnBrk="0" hangingPunct="0">
                <a:lnSpc>
                  <a:spcPct val="90000"/>
                </a:lnSpc>
                <a:spcAft>
                  <a:spcPct val="35000"/>
                </a:spcAft>
                <a:defRPr/>
              </a:pPr>
              <a:r>
                <a:rPr lang="en-US" sz="800" dirty="0" smtClean="0">
                  <a:latin typeface="Arial" pitchFamily="34" charset="0"/>
                  <a:cs typeface="Arial" pitchFamily="34" charset="0"/>
                </a:rPr>
                <a:t>  Regulatory </a:t>
              </a:r>
              <a:r>
                <a:rPr lang="en-US" sz="800" dirty="0">
                  <a:latin typeface="Arial" pitchFamily="34" charset="0"/>
                  <a:cs typeface="Arial" pitchFamily="34" charset="0"/>
                </a:rPr>
                <a:t>Agreement: 30 years</a:t>
              </a:r>
            </a:p>
          </p:txBody>
        </p:sp>
      </p:grpSp>
      <p:grpSp>
        <p:nvGrpSpPr>
          <p:cNvPr id="25614" name="Group 50"/>
          <p:cNvGrpSpPr>
            <a:grpSpLocks/>
          </p:cNvGrpSpPr>
          <p:nvPr/>
        </p:nvGrpSpPr>
        <p:grpSpPr bwMode="auto">
          <a:xfrm>
            <a:off x="4343400" y="3954463"/>
            <a:ext cx="1981200" cy="355600"/>
            <a:chOff x="4637737" y="3393038"/>
            <a:chExt cx="709686" cy="354843"/>
          </a:xfrm>
        </p:grpSpPr>
        <p:sp>
          <p:nvSpPr>
            <p:cNvPr id="85" name="Rounded Rectangle 84"/>
            <p:cNvSpPr/>
            <p:nvPr/>
          </p:nvSpPr>
          <p:spPr>
            <a:xfrm>
              <a:off x="4637737" y="3393038"/>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86" name="Rounded Rectangle 26"/>
            <p:cNvSpPr/>
            <p:nvPr/>
          </p:nvSpPr>
          <p:spPr>
            <a:xfrm>
              <a:off x="4647973" y="3404126"/>
              <a:ext cx="689214" cy="332665"/>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defTabSz="266700" eaLnBrk="0" hangingPunct="0">
                <a:lnSpc>
                  <a:spcPct val="90000"/>
                </a:lnSpc>
                <a:spcAft>
                  <a:spcPct val="35000"/>
                </a:spcAft>
                <a:defRPr/>
              </a:pPr>
              <a:r>
                <a:rPr lang="en-US" sz="800" dirty="0" smtClean="0">
                  <a:latin typeface="Arial" pitchFamily="34" charset="0"/>
                  <a:cs typeface="Arial" pitchFamily="34" charset="0"/>
                </a:rPr>
                <a:t>   Tax </a:t>
              </a:r>
              <a:r>
                <a:rPr lang="en-US" sz="800" dirty="0">
                  <a:latin typeface="Arial" pitchFamily="34" charset="0"/>
                  <a:cs typeface="Arial" pitchFamily="34" charset="0"/>
                </a:rPr>
                <a:t>Exemption: 30 years</a:t>
              </a:r>
            </a:p>
          </p:txBody>
        </p:sp>
      </p:grpSp>
      <p:cxnSp>
        <p:nvCxnSpPr>
          <p:cNvPr id="188" name="Straight Arrow Connector 187"/>
          <p:cNvCxnSpPr>
            <a:stCxn id="107" idx="3"/>
            <a:endCxn id="105" idx="1"/>
          </p:cNvCxnSpPr>
          <p:nvPr/>
        </p:nvCxnSpPr>
        <p:spPr bwMode="auto">
          <a:xfrm flipV="1">
            <a:off x="1600200" y="2044700"/>
            <a:ext cx="457200" cy="1612900"/>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190" name="Straight Arrow Connector 189"/>
          <p:cNvCxnSpPr>
            <a:stCxn id="107" idx="3"/>
            <a:endCxn id="93" idx="1"/>
          </p:cNvCxnSpPr>
          <p:nvPr/>
        </p:nvCxnSpPr>
        <p:spPr bwMode="auto">
          <a:xfrm>
            <a:off x="1600200" y="3657600"/>
            <a:ext cx="457200" cy="207963"/>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196" name="Straight Arrow Connector 195"/>
          <p:cNvCxnSpPr/>
          <p:nvPr/>
        </p:nvCxnSpPr>
        <p:spPr bwMode="auto">
          <a:xfrm flipV="1">
            <a:off x="2767013" y="2041525"/>
            <a:ext cx="509587" cy="3175"/>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199" name="Straight Arrow Connector 198"/>
          <p:cNvCxnSpPr/>
          <p:nvPr/>
        </p:nvCxnSpPr>
        <p:spPr bwMode="auto">
          <a:xfrm>
            <a:off x="2767013" y="3865563"/>
            <a:ext cx="509587" cy="12700"/>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212" name="Straight Arrow Connector 211"/>
          <p:cNvCxnSpPr>
            <a:endCxn id="129" idx="1"/>
          </p:cNvCxnSpPr>
          <p:nvPr/>
        </p:nvCxnSpPr>
        <p:spPr bwMode="auto">
          <a:xfrm>
            <a:off x="3986213" y="2041525"/>
            <a:ext cx="433387" cy="60325"/>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218" name="Straight Arrow Connector 217"/>
          <p:cNvCxnSpPr/>
          <p:nvPr/>
        </p:nvCxnSpPr>
        <p:spPr bwMode="auto">
          <a:xfrm>
            <a:off x="3986213" y="3878263"/>
            <a:ext cx="357187" cy="254000"/>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221" name="Straight Arrow Connector 220"/>
          <p:cNvCxnSpPr/>
          <p:nvPr/>
        </p:nvCxnSpPr>
        <p:spPr bwMode="auto">
          <a:xfrm flipV="1">
            <a:off x="3986213" y="3698875"/>
            <a:ext cx="357187" cy="179388"/>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sp>
        <p:nvSpPr>
          <p:cNvPr id="491" name="TextBox 490"/>
          <p:cNvSpPr txBox="1"/>
          <p:nvPr/>
        </p:nvSpPr>
        <p:spPr>
          <a:xfrm>
            <a:off x="1905000" y="4157663"/>
            <a:ext cx="990600" cy="214312"/>
          </a:xfrm>
          <a:prstGeom prst="rect">
            <a:avLst/>
          </a:prstGeom>
          <a:noFill/>
        </p:spPr>
        <p:txBody>
          <a:bodyPr>
            <a:spAutoFit/>
          </a:bodyPr>
          <a:lstStyle/>
          <a:p>
            <a:pPr algn="ctr" eaLnBrk="0" hangingPunct="0">
              <a:defRPr/>
            </a:pPr>
            <a:r>
              <a:rPr lang="en-US" sz="800" i="1" dirty="0">
                <a:solidFill>
                  <a:schemeClr val="bg1">
                    <a:lumMod val="50000"/>
                  </a:schemeClr>
                </a:solidFill>
                <a:ea typeface="ＭＳ Ｐゴシック" charset="-128"/>
                <a:cs typeface="+mn-cs"/>
              </a:rPr>
              <a:t>Must use LIHTC</a:t>
            </a:r>
          </a:p>
        </p:txBody>
      </p:sp>
      <p:sp>
        <p:nvSpPr>
          <p:cNvPr id="130" name="Oval 129"/>
          <p:cNvSpPr/>
          <p:nvPr/>
        </p:nvSpPr>
        <p:spPr bwMode="auto">
          <a:xfrm>
            <a:off x="6172200" y="3471863"/>
            <a:ext cx="228600" cy="914400"/>
          </a:xfrm>
          <a:prstGeom prst="ellipse">
            <a:avLst/>
          </a:prstGeom>
          <a:solidFill>
            <a:schemeClr val="accent3">
              <a:lumMod val="60000"/>
              <a:lumOff val="40000"/>
              <a:alpha val="60000"/>
            </a:schemeClr>
          </a:solidFill>
          <a:ln w="9525" cap="flat" cmpd="sng" algn="ctr">
            <a:noFill/>
            <a:prstDash val="solid"/>
            <a:round/>
            <a:headEnd type="none" w="med" len="med"/>
            <a:tailEnd type="none" w="med" len="med"/>
          </a:ln>
          <a:effectLst/>
        </p:spPr>
        <p:txBody>
          <a:bodyPr/>
          <a:lstStyle/>
          <a:p>
            <a:pPr eaLnBrk="0" hangingPunct="0">
              <a:defRPr/>
            </a:pPr>
            <a:endParaRPr lang="en-US" dirty="0">
              <a:ea typeface="ＭＳ Ｐゴシック" charset="-128"/>
              <a:cs typeface="+mn-cs"/>
            </a:endParaRPr>
          </a:p>
        </p:txBody>
      </p:sp>
      <p:grpSp>
        <p:nvGrpSpPr>
          <p:cNvPr id="23" name="Group 45"/>
          <p:cNvGrpSpPr/>
          <p:nvPr/>
        </p:nvGrpSpPr>
        <p:grpSpPr>
          <a:xfrm>
            <a:off x="6934200" y="3733800"/>
            <a:ext cx="1676400" cy="381000"/>
            <a:chOff x="5631299" y="2372863"/>
            <a:chExt cx="709686" cy="354843"/>
          </a:xfrm>
          <a:solidFill>
            <a:schemeClr val="accent3">
              <a:lumMod val="75000"/>
            </a:schemeClr>
          </a:solidFill>
        </p:grpSpPr>
        <p:sp>
          <p:nvSpPr>
            <p:cNvPr id="132" name="Rounded Rectangle 131"/>
            <p:cNvSpPr/>
            <p:nvPr/>
          </p:nvSpPr>
          <p:spPr>
            <a:xfrm>
              <a:off x="5631299" y="2372863"/>
              <a:ext cx="709686" cy="354843"/>
            </a:xfrm>
            <a:prstGeom prst="roundRect">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33" name="Rounded Rectangle 16"/>
            <p:cNvSpPr/>
            <p:nvPr/>
          </p:nvSpPr>
          <p:spPr>
            <a:xfrm>
              <a:off x="5641692" y="2383256"/>
              <a:ext cx="688900" cy="334057"/>
            </a:xfrm>
            <a:prstGeom prst="roundRect">
              <a:avLst/>
            </a:prstGeom>
            <a:grpFill/>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eaLnBrk="0" hangingPunct="0">
                <a:defRPr/>
              </a:pPr>
              <a:r>
                <a:rPr lang="en-US" sz="800" dirty="0"/>
                <a:t>Apply to extend 420-c with a new regulatory agreement.</a:t>
              </a:r>
            </a:p>
          </p:txBody>
        </p:sp>
      </p:grpSp>
      <p:cxnSp>
        <p:nvCxnSpPr>
          <p:cNvPr id="134" name="Straight Connector 133"/>
          <p:cNvCxnSpPr>
            <a:stCxn id="130" idx="6"/>
            <a:endCxn id="132" idx="1"/>
          </p:cNvCxnSpPr>
          <p:nvPr/>
        </p:nvCxnSpPr>
        <p:spPr bwMode="auto">
          <a:xfrm flipV="1">
            <a:off x="6400800" y="3924300"/>
            <a:ext cx="533400" cy="4763"/>
          </a:xfrm>
          <a:prstGeom prst="line">
            <a:avLst/>
          </a:prstGeom>
          <a:solidFill>
            <a:schemeClr val="accent1"/>
          </a:solidFill>
          <a:ln w="12700" cap="flat" cmpd="sng" algn="ctr">
            <a:solidFill>
              <a:schemeClr val="accent3">
                <a:lumMod val="75000"/>
              </a:schemeClr>
            </a:solidFill>
            <a:prstDash val="solid"/>
            <a:round/>
            <a:headEnd type="none" w="med" len="med"/>
            <a:tailEnd type="none" w="med" len="med"/>
          </a:ln>
          <a:effectLst/>
        </p:spPr>
      </p:cxnSp>
      <p:grpSp>
        <p:nvGrpSpPr>
          <p:cNvPr id="25628" name="Group 50"/>
          <p:cNvGrpSpPr>
            <a:grpSpLocks/>
          </p:cNvGrpSpPr>
          <p:nvPr/>
        </p:nvGrpSpPr>
        <p:grpSpPr bwMode="auto">
          <a:xfrm>
            <a:off x="4419600" y="1924050"/>
            <a:ext cx="1964056" cy="355600"/>
            <a:chOff x="4637737" y="3393038"/>
            <a:chExt cx="709686" cy="354843"/>
          </a:xfrm>
        </p:grpSpPr>
        <p:sp>
          <p:nvSpPr>
            <p:cNvPr id="129" name="Rounded Rectangle 128"/>
            <p:cNvSpPr/>
            <p:nvPr/>
          </p:nvSpPr>
          <p:spPr>
            <a:xfrm>
              <a:off x="4637737" y="3393038"/>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31" name="Rounded Rectangle 26"/>
            <p:cNvSpPr/>
            <p:nvPr/>
          </p:nvSpPr>
          <p:spPr>
            <a:xfrm>
              <a:off x="4647818" y="3404126"/>
              <a:ext cx="689524" cy="332665"/>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defTabSz="266700" eaLnBrk="0" hangingPunct="0">
                <a:lnSpc>
                  <a:spcPct val="90000"/>
                </a:lnSpc>
                <a:spcAft>
                  <a:spcPct val="35000"/>
                </a:spcAft>
                <a:defRPr/>
              </a:pPr>
              <a:r>
                <a:rPr lang="en-US" sz="800" dirty="0" smtClean="0">
                  <a:latin typeface="Arial" pitchFamily="34" charset="0"/>
                  <a:cs typeface="Arial" pitchFamily="34" charset="0"/>
                </a:rPr>
                <a:t>   Tax </a:t>
              </a:r>
              <a:r>
                <a:rPr lang="en-US" sz="800" dirty="0">
                  <a:latin typeface="Arial" pitchFamily="34" charset="0"/>
                  <a:cs typeface="Arial" pitchFamily="34" charset="0"/>
                </a:rPr>
                <a:t>Exemption: </a:t>
              </a:r>
              <a:r>
                <a:rPr lang="en-US" sz="800" dirty="0" smtClean="0">
                  <a:latin typeface="Arial" pitchFamily="34" charset="0"/>
                  <a:cs typeface="Arial" pitchFamily="34" charset="0"/>
                </a:rPr>
                <a:t>35 years</a:t>
              </a:r>
              <a:endParaRPr lang="en-US" sz="800" dirty="0">
                <a:latin typeface="Arial" pitchFamily="34" charset="0"/>
                <a:cs typeface="Arial" pitchFamily="34" charset="0"/>
              </a:endParaRPr>
            </a:p>
          </p:txBody>
        </p:sp>
      </p:grpSp>
      <p:grpSp>
        <p:nvGrpSpPr>
          <p:cNvPr id="160" name="Group 45"/>
          <p:cNvGrpSpPr/>
          <p:nvPr/>
        </p:nvGrpSpPr>
        <p:grpSpPr>
          <a:xfrm>
            <a:off x="6934200" y="1676400"/>
            <a:ext cx="1676400" cy="228600"/>
            <a:chOff x="5631299" y="2372863"/>
            <a:chExt cx="709686" cy="354843"/>
          </a:xfrm>
          <a:solidFill>
            <a:schemeClr val="accent3">
              <a:lumMod val="75000"/>
            </a:schemeClr>
          </a:solidFill>
        </p:grpSpPr>
        <p:sp>
          <p:nvSpPr>
            <p:cNvPr id="161" name="Rounded Rectangle 160"/>
            <p:cNvSpPr/>
            <p:nvPr/>
          </p:nvSpPr>
          <p:spPr>
            <a:xfrm>
              <a:off x="5631299" y="2372863"/>
              <a:ext cx="709686" cy="354843"/>
            </a:xfrm>
            <a:prstGeom prst="roundRect">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65" name="Rounded Rectangle 16"/>
            <p:cNvSpPr/>
            <p:nvPr/>
          </p:nvSpPr>
          <p:spPr>
            <a:xfrm>
              <a:off x="5641692" y="2383256"/>
              <a:ext cx="688900" cy="334057"/>
            </a:xfrm>
            <a:prstGeom prst="roundRect">
              <a:avLst/>
            </a:prstGeom>
            <a:grpFill/>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eaLnBrk="0" hangingPunct="0">
                <a:defRPr/>
              </a:pPr>
              <a:r>
                <a:rPr lang="en-US" sz="800" dirty="0"/>
                <a:t>Rehab and apply for J51.</a:t>
              </a:r>
            </a:p>
          </p:txBody>
        </p:sp>
      </p:grpSp>
      <p:cxnSp>
        <p:nvCxnSpPr>
          <p:cNvPr id="166" name="Straight Connector 165"/>
          <p:cNvCxnSpPr>
            <a:stCxn id="136" idx="3"/>
            <a:endCxn id="161" idx="1"/>
          </p:cNvCxnSpPr>
          <p:nvPr/>
        </p:nvCxnSpPr>
        <p:spPr bwMode="auto">
          <a:xfrm flipV="1">
            <a:off x="6370320" y="1790700"/>
            <a:ext cx="563880" cy="309562"/>
          </a:xfrm>
          <a:prstGeom prst="line">
            <a:avLst/>
          </a:prstGeom>
          <a:solidFill>
            <a:schemeClr val="accent1"/>
          </a:solidFill>
          <a:ln w="12700" cap="flat" cmpd="sng" algn="ctr">
            <a:solidFill>
              <a:schemeClr val="accent3">
                <a:lumMod val="75000"/>
              </a:schemeClr>
            </a:solidFill>
            <a:prstDash val="solid"/>
            <a:round/>
            <a:headEnd type="none" w="med" len="med"/>
            <a:tailEnd type="none" w="med" len="med"/>
          </a:ln>
          <a:effectLst/>
        </p:spPr>
      </p:cxnSp>
      <p:grpSp>
        <p:nvGrpSpPr>
          <p:cNvPr id="25631" name="Group 54"/>
          <p:cNvGrpSpPr>
            <a:grpSpLocks/>
          </p:cNvGrpSpPr>
          <p:nvPr/>
        </p:nvGrpSpPr>
        <p:grpSpPr bwMode="auto">
          <a:xfrm>
            <a:off x="2057400" y="5054600"/>
            <a:ext cx="709613" cy="584200"/>
            <a:chOff x="2650614" y="4107161"/>
            <a:chExt cx="709686" cy="354843"/>
          </a:xfrm>
        </p:grpSpPr>
        <p:sp>
          <p:nvSpPr>
            <p:cNvPr id="78" name="Rounded Rectangle 77"/>
            <p:cNvSpPr/>
            <p:nvPr/>
          </p:nvSpPr>
          <p:spPr>
            <a:xfrm>
              <a:off x="2650614" y="4107161"/>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79" name="Rounded Rectangle 34"/>
            <p:cNvSpPr/>
            <p:nvPr/>
          </p:nvSpPr>
          <p:spPr>
            <a:xfrm>
              <a:off x="2661728" y="4117768"/>
              <a:ext cx="687458" cy="333630"/>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defTabSz="266700" eaLnBrk="0" hangingPunct="0">
                <a:lnSpc>
                  <a:spcPct val="90000"/>
                </a:lnSpc>
                <a:spcAft>
                  <a:spcPct val="35000"/>
                </a:spcAft>
                <a:defRPr/>
              </a:pPr>
              <a:r>
                <a:rPr lang="en-US" sz="1000" b="1" dirty="0">
                  <a:latin typeface="Arial" pitchFamily="34" charset="0"/>
                  <a:cs typeface="Arial" pitchFamily="34" charset="0"/>
                </a:rPr>
                <a:t>Article XI</a:t>
              </a:r>
            </a:p>
          </p:txBody>
        </p:sp>
      </p:grpSp>
      <p:grpSp>
        <p:nvGrpSpPr>
          <p:cNvPr id="25632" name="Group 55"/>
          <p:cNvGrpSpPr>
            <a:grpSpLocks/>
          </p:cNvGrpSpPr>
          <p:nvPr/>
        </p:nvGrpSpPr>
        <p:grpSpPr bwMode="auto">
          <a:xfrm>
            <a:off x="3276600" y="5051425"/>
            <a:ext cx="709613" cy="587375"/>
            <a:chOff x="3644175" y="4107161"/>
            <a:chExt cx="709686" cy="354843"/>
          </a:xfrm>
        </p:grpSpPr>
        <p:sp>
          <p:nvSpPr>
            <p:cNvPr id="81" name="Rounded Rectangle 80"/>
            <p:cNvSpPr/>
            <p:nvPr/>
          </p:nvSpPr>
          <p:spPr>
            <a:xfrm>
              <a:off x="3644175" y="4107161"/>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82" name="Rounded Rectangle 36"/>
            <p:cNvSpPr/>
            <p:nvPr/>
          </p:nvSpPr>
          <p:spPr>
            <a:xfrm>
              <a:off x="3655289" y="4117711"/>
              <a:ext cx="687458" cy="333744"/>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defTabSz="266700" eaLnBrk="0" hangingPunct="0">
                <a:lnSpc>
                  <a:spcPct val="90000"/>
                </a:lnSpc>
                <a:spcAft>
                  <a:spcPct val="35000"/>
                </a:spcAft>
                <a:defRPr/>
              </a:pPr>
              <a:r>
                <a:rPr lang="en-US" sz="800" dirty="0">
                  <a:latin typeface="Arial" pitchFamily="34" charset="0"/>
                  <a:cs typeface="Arial" pitchFamily="34" charset="0"/>
                </a:rPr>
                <a:t>City Council and HPD approval required</a:t>
              </a:r>
            </a:p>
          </p:txBody>
        </p:sp>
      </p:grpSp>
      <p:cxnSp>
        <p:nvCxnSpPr>
          <p:cNvPr id="83" name="Straight Arrow Connector 82"/>
          <p:cNvCxnSpPr/>
          <p:nvPr/>
        </p:nvCxnSpPr>
        <p:spPr bwMode="auto">
          <a:xfrm flipV="1">
            <a:off x="2755900" y="5345113"/>
            <a:ext cx="520700" cy="1587"/>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grpSp>
        <p:nvGrpSpPr>
          <p:cNvPr id="25634" name="Group 253"/>
          <p:cNvGrpSpPr>
            <a:grpSpLocks/>
          </p:cNvGrpSpPr>
          <p:nvPr/>
        </p:nvGrpSpPr>
        <p:grpSpPr bwMode="auto">
          <a:xfrm>
            <a:off x="4343400" y="4902200"/>
            <a:ext cx="1981200" cy="355600"/>
            <a:chOff x="4637737" y="2780933"/>
            <a:chExt cx="709686" cy="354843"/>
          </a:xfrm>
        </p:grpSpPr>
        <p:sp>
          <p:nvSpPr>
            <p:cNvPr id="87" name="Rounded Rectangle 86"/>
            <p:cNvSpPr/>
            <p:nvPr/>
          </p:nvSpPr>
          <p:spPr>
            <a:xfrm>
              <a:off x="4637737" y="2780933"/>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88" name="Rounded Rectangle 22"/>
            <p:cNvSpPr/>
            <p:nvPr/>
          </p:nvSpPr>
          <p:spPr>
            <a:xfrm>
              <a:off x="4647973" y="2792022"/>
              <a:ext cx="689214" cy="332665"/>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defTabSz="266700" eaLnBrk="0" hangingPunct="0">
                <a:lnSpc>
                  <a:spcPct val="90000"/>
                </a:lnSpc>
                <a:spcAft>
                  <a:spcPct val="35000"/>
                </a:spcAft>
                <a:defRPr/>
              </a:pPr>
              <a:r>
                <a:rPr lang="en-US" sz="800" dirty="0" smtClean="0">
                  <a:latin typeface="Arial" pitchFamily="34" charset="0"/>
                  <a:cs typeface="Arial" pitchFamily="34" charset="0"/>
                </a:rPr>
                <a:t>   Regulatory </a:t>
              </a:r>
              <a:r>
                <a:rPr lang="en-US" sz="800" dirty="0">
                  <a:latin typeface="Arial" pitchFamily="34" charset="0"/>
                  <a:cs typeface="Arial" pitchFamily="34" charset="0"/>
                </a:rPr>
                <a:t>Agreement: 30 years</a:t>
              </a:r>
            </a:p>
          </p:txBody>
        </p:sp>
      </p:grpSp>
      <p:grpSp>
        <p:nvGrpSpPr>
          <p:cNvPr id="25635" name="Group 256"/>
          <p:cNvGrpSpPr>
            <a:grpSpLocks/>
          </p:cNvGrpSpPr>
          <p:nvPr/>
        </p:nvGrpSpPr>
        <p:grpSpPr bwMode="auto">
          <a:xfrm>
            <a:off x="4343400" y="5359400"/>
            <a:ext cx="1981200" cy="355600"/>
            <a:chOff x="4637737" y="2780933"/>
            <a:chExt cx="709686" cy="354843"/>
          </a:xfrm>
        </p:grpSpPr>
        <p:sp>
          <p:nvSpPr>
            <p:cNvPr id="96" name="Rounded Rectangle 95"/>
            <p:cNvSpPr/>
            <p:nvPr/>
          </p:nvSpPr>
          <p:spPr>
            <a:xfrm>
              <a:off x="4637737" y="2780933"/>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7" name="Rounded Rectangle 22"/>
            <p:cNvSpPr/>
            <p:nvPr/>
          </p:nvSpPr>
          <p:spPr>
            <a:xfrm>
              <a:off x="4647973" y="2792022"/>
              <a:ext cx="689214" cy="332665"/>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defTabSz="266700" eaLnBrk="0" hangingPunct="0">
                <a:lnSpc>
                  <a:spcPct val="90000"/>
                </a:lnSpc>
                <a:spcAft>
                  <a:spcPct val="35000"/>
                </a:spcAft>
                <a:defRPr/>
              </a:pPr>
              <a:r>
                <a:rPr lang="en-US" sz="800" dirty="0" smtClean="0">
                  <a:latin typeface="Arial" pitchFamily="34" charset="0"/>
                  <a:cs typeface="Arial" pitchFamily="34" charset="0"/>
                </a:rPr>
                <a:t>  Tax </a:t>
              </a:r>
              <a:r>
                <a:rPr lang="en-US" sz="800" dirty="0">
                  <a:latin typeface="Arial" pitchFamily="34" charset="0"/>
                  <a:cs typeface="Arial" pitchFamily="34" charset="0"/>
                </a:rPr>
                <a:t>Exemption: 30 years</a:t>
              </a:r>
            </a:p>
          </p:txBody>
        </p:sp>
      </p:grpSp>
      <p:cxnSp>
        <p:nvCxnSpPr>
          <p:cNvPr id="98" name="Straight Arrow Connector 97"/>
          <p:cNvCxnSpPr/>
          <p:nvPr/>
        </p:nvCxnSpPr>
        <p:spPr bwMode="auto">
          <a:xfrm flipV="1">
            <a:off x="3986213" y="5080000"/>
            <a:ext cx="357187" cy="265113"/>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99" name="Straight Arrow Connector 98"/>
          <p:cNvCxnSpPr/>
          <p:nvPr/>
        </p:nvCxnSpPr>
        <p:spPr bwMode="auto">
          <a:xfrm>
            <a:off x="3986213" y="5345113"/>
            <a:ext cx="357187" cy="192087"/>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sp>
        <p:nvSpPr>
          <p:cNvPr id="100" name="TextBox 99"/>
          <p:cNvSpPr txBox="1"/>
          <p:nvPr/>
        </p:nvSpPr>
        <p:spPr>
          <a:xfrm>
            <a:off x="1905000" y="5651500"/>
            <a:ext cx="990600" cy="461963"/>
          </a:xfrm>
          <a:prstGeom prst="rect">
            <a:avLst/>
          </a:prstGeom>
          <a:noFill/>
        </p:spPr>
        <p:txBody>
          <a:bodyPr>
            <a:spAutoFit/>
          </a:bodyPr>
          <a:lstStyle/>
          <a:p>
            <a:pPr algn="ctr" eaLnBrk="0" hangingPunct="0">
              <a:defRPr/>
            </a:pPr>
            <a:r>
              <a:rPr lang="en-US" sz="800" i="1" dirty="0">
                <a:solidFill>
                  <a:schemeClr val="bg1">
                    <a:lumMod val="50000"/>
                  </a:schemeClr>
                </a:solidFill>
                <a:ea typeface="ＭＳ Ｐゴシック" charset="-128"/>
                <a:cs typeface="+mn-cs"/>
              </a:rPr>
              <a:t>Must be incorporated as an HDFC</a:t>
            </a:r>
          </a:p>
        </p:txBody>
      </p:sp>
      <p:cxnSp>
        <p:nvCxnSpPr>
          <p:cNvPr id="116" name="Straight Connector 115"/>
          <p:cNvCxnSpPr>
            <a:stCxn id="139" idx="6"/>
            <a:endCxn id="117" idx="1"/>
          </p:cNvCxnSpPr>
          <p:nvPr/>
        </p:nvCxnSpPr>
        <p:spPr bwMode="auto">
          <a:xfrm>
            <a:off x="6400800" y="5295900"/>
            <a:ext cx="533400" cy="76200"/>
          </a:xfrm>
          <a:prstGeom prst="line">
            <a:avLst/>
          </a:prstGeom>
          <a:solidFill>
            <a:schemeClr val="accent1"/>
          </a:solidFill>
          <a:ln w="12700" cap="flat" cmpd="sng" algn="ctr">
            <a:solidFill>
              <a:schemeClr val="accent3">
                <a:lumMod val="75000"/>
              </a:schemeClr>
            </a:solidFill>
            <a:prstDash val="solid"/>
            <a:round/>
            <a:headEnd type="none" w="med" len="med"/>
            <a:tailEnd type="none" w="med" len="med"/>
          </a:ln>
          <a:effectLst/>
        </p:spPr>
      </p:cxnSp>
      <p:cxnSp>
        <p:nvCxnSpPr>
          <p:cNvPr id="135" name="Straight Arrow Connector 134"/>
          <p:cNvCxnSpPr>
            <a:stCxn id="107" idx="3"/>
            <a:endCxn id="78" idx="1"/>
          </p:cNvCxnSpPr>
          <p:nvPr/>
        </p:nvCxnSpPr>
        <p:spPr bwMode="auto">
          <a:xfrm>
            <a:off x="1600200" y="3657600"/>
            <a:ext cx="457200" cy="1689100"/>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sp>
        <p:nvSpPr>
          <p:cNvPr id="139" name="Oval 138"/>
          <p:cNvSpPr/>
          <p:nvPr/>
        </p:nvSpPr>
        <p:spPr bwMode="auto">
          <a:xfrm>
            <a:off x="6172200" y="4800600"/>
            <a:ext cx="228600" cy="990600"/>
          </a:xfrm>
          <a:prstGeom prst="ellipse">
            <a:avLst/>
          </a:prstGeom>
          <a:solidFill>
            <a:schemeClr val="accent3">
              <a:lumMod val="60000"/>
              <a:lumOff val="40000"/>
              <a:alpha val="60000"/>
            </a:schemeClr>
          </a:solidFill>
          <a:ln w="9525" cap="flat" cmpd="sng" algn="ctr">
            <a:noFill/>
            <a:prstDash val="solid"/>
            <a:round/>
            <a:headEnd type="none" w="med" len="med"/>
            <a:tailEnd type="none" w="med" len="med"/>
          </a:ln>
          <a:effectLst/>
        </p:spPr>
        <p:txBody>
          <a:bodyPr/>
          <a:lstStyle/>
          <a:p>
            <a:pPr eaLnBrk="0" hangingPunct="0">
              <a:defRPr/>
            </a:pPr>
            <a:endParaRPr lang="en-US" dirty="0">
              <a:ea typeface="ＭＳ Ｐゴシック" charset="-128"/>
              <a:cs typeface="+mn-cs"/>
            </a:endParaRPr>
          </a:p>
        </p:txBody>
      </p:sp>
      <p:sp>
        <p:nvSpPr>
          <p:cNvPr id="110" name="TextBox 109"/>
          <p:cNvSpPr txBox="1"/>
          <p:nvPr/>
        </p:nvSpPr>
        <p:spPr>
          <a:xfrm>
            <a:off x="5614988" y="2499360"/>
            <a:ext cx="1014412" cy="584775"/>
          </a:xfrm>
          <a:prstGeom prst="rect">
            <a:avLst/>
          </a:prstGeom>
          <a:noFill/>
        </p:spPr>
        <p:txBody>
          <a:bodyPr wrap="square">
            <a:spAutoFit/>
          </a:bodyPr>
          <a:lstStyle/>
          <a:p>
            <a:pPr algn="ctr" eaLnBrk="0" hangingPunct="0">
              <a:defRPr/>
            </a:pPr>
            <a:r>
              <a:rPr lang="en-US" sz="800" i="1" dirty="0">
                <a:solidFill>
                  <a:schemeClr val="bg1">
                    <a:lumMod val="50000"/>
                  </a:schemeClr>
                </a:solidFill>
                <a:ea typeface="ＭＳ Ｐゴシック" charset="-128"/>
                <a:cs typeface="+mn-cs"/>
              </a:rPr>
              <a:t>Phase </a:t>
            </a:r>
            <a:r>
              <a:rPr lang="en-US" sz="800" i="1">
                <a:solidFill>
                  <a:schemeClr val="bg1">
                    <a:lumMod val="50000"/>
                  </a:schemeClr>
                </a:solidFill>
                <a:ea typeface="ＭＳ Ｐゴシック" charset="-128"/>
                <a:cs typeface="+mn-cs"/>
              </a:rPr>
              <a:t>out </a:t>
            </a:r>
            <a:r>
              <a:rPr lang="en-US" sz="800" i="1" smtClean="0">
                <a:solidFill>
                  <a:schemeClr val="bg1">
                    <a:lumMod val="50000"/>
                  </a:schemeClr>
                </a:solidFill>
                <a:ea typeface="ＭＳ Ｐゴシック" charset="-128"/>
                <a:cs typeface="+mn-cs"/>
              </a:rPr>
              <a:t>period does not apply for 100% affordable projects</a:t>
            </a:r>
            <a:endParaRPr lang="en-US" sz="800" i="1" dirty="0">
              <a:solidFill>
                <a:schemeClr val="bg1">
                  <a:lumMod val="50000"/>
                </a:schemeClr>
              </a:solidFill>
              <a:ea typeface="ＭＳ Ｐゴシック" charset="-128"/>
              <a:cs typeface="+mn-cs"/>
            </a:endParaRPr>
          </a:p>
        </p:txBody>
      </p:sp>
      <p:sp>
        <p:nvSpPr>
          <p:cNvPr id="136" name="Rounded Rectangle 135"/>
          <p:cNvSpPr/>
          <p:nvPr/>
        </p:nvSpPr>
        <p:spPr>
          <a:xfrm>
            <a:off x="6065520" y="1947862"/>
            <a:ext cx="304800" cy="304800"/>
          </a:xfrm>
          <a:prstGeom prst="roundRect">
            <a:avLst>
              <a:gd name="adj" fmla="val 10000"/>
            </a:avLst>
          </a:prstGeom>
          <a:noFill/>
          <a:ln w="19050">
            <a:solidFill>
              <a:schemeClr val="accent3">
                <a:lumMod val="75000"/>
              </a:schemeClr>
            </a:solidFill>
          </a:ln>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72" name="Oval 171"/>
          <p:cNvSpPr/>
          <p:nvPr/>
        </p:nvSpPr>
        <p:spPr bwMode="auto">
          <a:xfrm>
            <a:off x="6141720" y="2133600"/>
            <a:ext cx="228600" cy="304800"/>
          </a:xfrm>
          <a:prstGeom prst="ellipse">
            <a:avLst/>
          </a:prstGeom>
          <a:solidFill>
            <a:schemeClr val="accent3">
              <a:lumMod val="60000"/>
              <a:lumOff val="40000"/>
              <a:alpha val="60000"/>
            </a:schemeClr>
          </a:solidFill>
          <a:ln w="9525" cap="flat" cmpd="sng" algn="ctr">
            <a:noFill/>
            <a:prstDash val="solid"/>
            <a:round/>
            <a:headEnd type="none" w="med" len="med"/>
            <a:tailEnd type="none" w="med" len="med"/>
          </a:ln>
          <a:effectLst/>
        </p:spPr>
        <p:txBody>
          <a:bodyPr/>
          <a:lstStyle/>
          <a:p>
            <a:pPr eaLnBrk="0" hangingPunct="0">
              <a:defRPr/>
            </a:pPr>
            <a:endParaRPr lang="en-US" dirty="0">
              <a:ea typeface="ＭＳ Ｐゴシック" charset="-128"/>
              <a:cs typeface="+mn-cs"/>
            </a:endParaRPr>
          </a:p>
        </p:txBody>
      </p:sp>
      <p:cxnSp>
        <p:nvCxnSpPr>
          <p:cNvPr id="143" name="Straight Connector 142"/>
          <p:cNvCxnSpPr>
            <a:stCxn id="110" idx="0"/>
            <a:endCxn id="136" idx="2"/>
          </p:cNvCxnSpPr>
          <p:nvPr/>
        </p:nvCxnSpPr>
        <p:spPr bwMode="auto">
          <a:xfrm flipV="1">
            <a:off x="6122194" y="2252662"/>
            <a:ext cx="95726" cy="246698"/>
          </a:xfrm>
          <a:prstGeom prst="line">
            <a:avLst/>
          </a:prstGeom>
          <a:solidFill>
            <a:schemeClr val="accent1"/>
          </a:solidFill>
          <a:ln w="12700" cap="flat" cmpd="sng" algn="ctr">
            <a:solidFill>
              <a:schemeClr val="accent3">
                <a:lumMod val="75000"/>
              </a:schemeClr>
            </a:solidFill>
            <a:prstDash val="solid"/>
            <a:round/>
            <a:headEnd type="none" w="med" len="med"/>
            <a:tailEnd type="none" w="med" len="med"/>
          </a:ln>
          <a:effectLst/>
        </p:spPr>
      </p:cxnSp>
      <p:sp>
        <p:nvSpPr>
          <p:cNvPr id="113" name="TextBox 112"/>
          <p:cNvSpPr txBox="1"/>
          <p:nvPr/>
        </p:nvSpPr>
        <p:spPr>
          <a:xfrm>
            <a:off x="4343400" y="5715000"/>
            <a:ext cx="2362200" cy="338138"/>
          </a:xfrm>
          <a:prstGeom prst="rect">
            <a:avLst/>
          </a:prstGeom>
          <a:noFill/>
        </p:spPr>
        <p:txBody>
          <a:bodyPr>
            <a:spAutoFit/>
          </a:bodyPr>
          <a:lstStyle/>
          <a:p>
            <a:pPr eaLnBrk="0" hangingPunct="0">
              <a:defRPr/>
            </a:pPr>
            <a:r>
              <a:rPr lang="en-US" sz="800" i="1" dirty="0">
                <a:solidFill>
                  <a:schemeClr val="bg1">
                    <a:lumMod val="50000"/>
                  </a:schemeClr>
                </a:solidFill>
                <a:ea typeface="ＭＳ Ｐゴシック" charset="-128"/>
                <a:cs typeface="+mn-cs"/>
              </a:rPr>
              <a:t>Original regulatory agreement and tax exemption could have been up to 40 years</a:t>
            </a:r>
          </a:p>
        </p:txBody>
      </p:sp>
      <p:sp>
        <p:nvSpPr>
          <p:cNvPr id="109" name="TextBox 108"/>
          <p:cNvSpPr txBox="1"/>
          <p:nvPr/>
        </p:nvSpPr>
        <p:spPr>
          <a:xfrm>
            <a:off x="4343400" y="4310063"/>
            <a:ext cx="2362200" cy="338137"/>
          </a:xfrm>
          <a:prstGeom prst="rect">
            <a:avLst/>
          </a:prstGeom>
          <a:noFill/>
        </p:spPr>
        <p:txBody>
          <a:bodyPr>
            <a:spAutoFit/>
          </a:bodyPr>
          <a:lstStyle/>
          <a:p>
            <a:pPr eaLnBrk="0" hangingPunct="0">
              <a:defRPr/>
            </a:pPr>
            <a:r>
              <a:rPr lang="en-US" sz="800" i="1" dirty="0">
                <a:solidFill>
                  <a:schemeClr val="bg1">
                    <a:lumMod val="50000"/>
                  </a:schemeClr>
                </a:solidFill>
                <a:ea typeface="ＭＳ Ｐゴシック" charset="-128"/>
                <a:cs typeface="+mn-cs"/>
              </a:rPr>
              <a:t>Original regulatory agreement and tax exemption could have been up to 60 years</a:t>
            </a:r>
          </a:p>
        </p:txBody>
      </p:sp>
      <p:grpSp>
        <p:nvGrpSpPr>
          <p:cNvPr id="111" name="Group 45"/>
          <p:cNvGrpSpPr/>
          <p:nvPr/>
        </p:nvGrpSpPr>
        <p:grpSpPr>
          <a:xfrm>
            <a:off x="6934200" y="1981200"/>
            <a:ext cx="1676400" cy="609600"/>
            <a:chOff x="5631299" y="2372863"/>
            <a:chExt cx="709686" cy="354843"/>
          </a:xfrm>
          <a:solidFill>
            <a:schemeClr val="accent3">
              <a:lumMod val="75000"/>
            </a:schemeClr>
          </a:solidFill>
        </p:grpSpPr>
        <p:sp>
          <p:nvSpPr>
            <p:cNvPr id="112" name="Rounded Rectangle 111"/>
            <p:cNvSpPr/>
            <p:nvPr/>
          </p:nvSpPr>
          <p:spPr>
            <a:xfrm>
              <a:off x="5631299" y="2372863"/>
              <a:ext cx="709686" cy="354843"/>
            </a:xfrm>
            <a:prstGeom prst="roundRect">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14" name="Rounded Rectangle 16"/>
            <p:cNvSpPr/>
            <p:nvPr/>
          </p:nvSpPr>
          <p:spPr>
            <a:xfrm>
              <a:off x="5641692" y="2383256"/>
              <a:ext cx="688900" cy="334057"/>
            </a:xfrm>
            <a:prstGeom prst="roundRect">
              <a:avLst/>
            </a:prstGeom>
            <a:grpFill/>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eaLnBrk="0" hangingPunct="0">
                <a:defRPr/>
              </a:pPr>
              <a:r>
                <a:rPr lang="en-US" sz="800" dirty="0"/>
                <a:t>Apply to transfer property to Article XI, if willing to change ownership structure, or 420-c, if once used or currently rehabbing with LIHTC.</a:t>
              </a:r>
            </a:p>
          </p:txBody>
        </p:sp>
      </p:grpSp>
      <p:cxnSp>
        <p:nvCxnSpPr>
          <p:cNvPr id="115" name="Straight Connector 114"/>
          <p:cNvCxnSpPr>
            <a:stCxn id="136" idx="3"/>
            <a:endCxn id="112" idx="1"/>
          </p:cNvCxnSpPr>
          <p:nvPr/>
        </p:nvCxnSpPr>
        <p:spPr bwMode="auto">
          <a:xfrm>
            <a:off x="6370320" y="2100262"/>
            <a:ext cx="563880" cy="185738"/>
          </a:xfrm>
          <a:prstGeom prst="line">
            <a:avLst/>
          </a:prstGeom>
          <a:solidFill>
            <a:schemeClr val="accent1"/>
          </a:solidFill>
          <a:ln w="12700" cap="flat" cmpd="sng" algn="ctr">
            <a:solidFill>
              <a:schemeClr val="accent3">
                <a:lumMod val="75000"/>
              </a:schemeClr>
            </a:solidFill>
            <a:prstDash val="solid"/>
            <a:round/>
            <a:headEnd type="none" w="med" len="med"/>
            <a:tailEnd type="none" w="med" len="med"/>
          </a:ln>
          <a:effectLst/>
        </p:spPr>
      </p:cxnSp>
      <p:grpSp>
        <p:nvGrpSpPr>
          <p:cNvPr id="101" name="Group 45"/>
          <p:cNvGrpSpPr/>
          <p:nvPr/>
        </p:nvGrpSpPr>
        <p:grpSpPr>
          <a:xfrm>
            <a:off x="6934200" y="5181600"/>
            <a:ext cx="1676400" cy="381000"/>
            <a:chOff x="5631299" y="2372863"/>
            <a:chExt cx="709686" cy="354843"/>
          </a:xfrm>
          <a:solidFill>
            <a:schemeClr val="accent3">
              <a:lumMod val="75000"/>
            </a:schemeClr>
          </a:solidFill>
        </p:grpSpPr>
        <p:sp>
          <p:nvSpPr>
            <p:cNvPr id="117" name="Rounded Rectangle 116"/>
            <p:cNvSpPr/>
            <p:nvPr/>
          </p:nvSpPr>
          <p:spPr>
            <a:xfrm>
              <a:off x="5631299" y="2372863"/>
              <a:ext cx="709686" cy="354843"/>
            </a:xfrm>
            <a:prstGeom prst="roundRect">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18" name="Rounded Rectangle 16"/>
            <p:cNvSpPr/>
            <p:nvPr/>
          </p:nvSpPr>
          <p:spPr>
            <a:xfrm>
              <a:off x="5641692" y="2383256"/>
              <a:ext cx="688900" cy="334057"/>
            </a:xfrm>
            <a:prstGeom prst="roundRect">
              <a:avLst/>
            </a:prstGeom>
            <a:grpFill/>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eaLnBrk="0" hangingPunct="0">
                <a:defRPr/>
              </a:pPr>
              <a:r>
                <a:rPr lang="en-US" sz="800" dirty="0"/>
                <a:t>Apply to extend </a:t>
              </a:r>
              <a:r>
                <a:rPr lang="en-US" sz="800" dirty="0" smtClean="0"/>
                <a:t> Article XI </a:t>
              </a:r>
              <a:r>
                <a:rPr lang="en-US" sz="800" dirty="0"/>
                <a:t>with a new regulatory agreement.</a:t>
              </a:r>
            </a:p>
          </p:txBody>
        </p:sp>
      </p:grpSp>
      <p:sp>
        <p:nvSpPr>
          <p:cNvPr id="119" name="TextBox 118"/>
          <p:cNvSpPr txBox="1"/>
          <p:nvPr/>
        </p:nvSpPr>
        <p:spPr>
          <a:xfrm>
            <a:off x="1905000" y="2347119"/>
            <a:ext cx="990600" cy="461665"/>
          </a:xfrm>
          <a:prstGeom prst="rect">
            <a:avLst/>
          </a:prstGeom>
          <a:noFill/>
        </p:spPr>
        <p:txBody>
          <a:bodyPr>
            <a:spAutoFit/>
          </a:bodyPr>
          <a:lstStyle/>
          <a:p>
            <a:pPr algn="ctr" eaLnBrk="0" hangingPunct="0">
              <a:defRPr/>
            </a:pPr>
            <a:r>
              <a:rPr lang="en-US" sz="800" i="1" dirty="0" smtClean="0">
                <a:solidFill>
                  <a:schemeClr val="bg1">
                    <a:lumMod val="50000"/>
                  </a:schemeClr>
                </a:solidFill>
                <a:ea typeface="ＭＳ Ｐゴシック" charset="-128"/>
                <a:cs typeface="+mn-cs"/>
              </a:rPr>
              <a:t>Application cost pending HPD rulemaking</a:t>
            </a:r>
            <a:endParaRPr lang="en-US" sz="800" i="1" dirty="0">
              <a:solidFill>
                <a:schemeClr val="bg1">
                  <a:lumMod val="50000"/>
                </a:schemeClr>
              </a:solidFill>
              <a:ea typeface="ＭＳ Ｐゴシック" charset="-128"/>
              <a:cs typeface="+mn-cs"/>
            </a:endParaRPr>
          </a:p>
        </p:txBody>
      </p:sp>
      <p:sp>
        <p:nvSpPr>
          <p:cNvPr id="120" name="Rounded Rectangle 119"/>
          <p:cNvSpPr/>
          <p:nvPr/>
        </p:nvSpPr>
        <p:spPr bwMode="auto">
          <a:xfrm>
            <a:off x="4419600" y="1496060"/>
            <a:ext cx="1936157" cy="355600"/>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endParaRPr lang="en-US"/>
          </a:p>
        </p:txBody>
      </p:sp>
      <p:sp>
        <p:nvSpPr>
          <p:cNvPr id="121" name="Rounded Rectangle 22"/>
          <p:cNvSpPr/>
          <p:nvPr/>
        </p:nvSpPr>
        <p:spPr bwMode="auto">
          <a:xfrm>
            <a:off x="4431031" y="1517650"/>
            <a:ext cx="1924049" cy="333375"/>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defTabSz="266700" eaLnBrk="0" hangingPunct="0">
              <a:lnSpc>
                <a:spcPct val="90000"/>
              </a:lnSpc>
              <a:spcAft>
                <a:spcPct val="35000"/>
              </a:spcAft>
              <a:defRPr/>
            </a:pPr>
            <a:r>
              <a:rPr lang="en-US" sz="800" dirty="0" smtClean="0">
                <a:latin typeface="Arial" pitchFamily="34" charset="0"/>
                <a:cs typeface="Arial" pitchFamily="34" charset="0"/>
              </a:rPr>
              <a:t>    Regulatory </a:t>
            </a:r>
            <a:r>
              <a:rPr lang="en-US" sz="800" dirty="0">
                <a:latin typeface="Arial" pitchFamily="34" charset="0"/>
                <a:cs typeface="Arial" pitchFamily="34" charset="0"/>
              </a:rPr>
              <a:t>Agreement: </a:t>
            </a:r>
            <a:r>
              <a:rPr lang="en-US" sz="800" dirty="0" smtClean="0">
                <a:latin typeface="Arial" pitchFamily="34" charset="0"/>
                <a:cs typeface="Arial" pitchFamily="34" charset="0"/>
              </a:rPr>
              <a:t>35 </a:t>
            </a:r>
            <a:r>
              <a:rPr lang="en-US" sz="800" dirty="0">
                <a:latin typeface="Arial" pitchFamily="34" charset="0"/>
                <a:cs typeface="Arial" pitchFamily="34" charset="0"/>
              </a:rPr>
              <a:t>years</a:t>
            </a:r>
          </a:p>
        </p:txBody>
      </p:sp>
      <p:cxnSp>
        <p:nvCxnSpPr>
          <p:cNvPr id="122" name="Straight Arrow Connector 121"/>
          <p:cNvCxnSpPr>
            <a:stCxn id="104" idx="3"/>
            <a:endCxn id="121" idx="1"/>
          </p:cNvCxnSpPr>
          <p:nvPr/>
        </p:nvCxnSpPr>
        <p:spPr bwMode="auto">
          <a:xfrm flipV="1">
            <a:off x="3975100" y="1684338"/>
            <a:ext cx="455931" cy="357982"/>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spTree>
    <p:extLst>
      <p:ext uri="{BB962C8B-B14F-4D97-AF65-F5344CB8AC3E}">
        <p14:creationId xmlns:p14="http://schemas.microsoft.com/office/powerpoint/2010/main" val="34532414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Rectangle 218"/>
          <p:cNvSpPr/>
          <p:nvPr/>
        </p:nvSpPr>
        <p:spPr bwMode="auto">
          <a:xfrm>
            <a:off x="381000" y="119063"/>
            <a:ext cx="8382000" cy="6477000"/>
          </a:xfrm>
          <a:prstGeom prst="rect">
            <a:avLst/>
          </a:prstGeom>
          <a:solidFill>
            <a:schemeClr val="bg1">
              <a:lumMod val="85000"/>
              <a:alpha val="50000"/>
            </a:schemeClr>
          </a:solidFill>
          <a:ln w="9525" cap="flat" cmpd="sng" algn="ctr">
            <a:solidFill>
              <a:schemeClr val="bg1">
                <a:lumMod val="75000"/>
              </a:schemeClr>
            </a:solidFill>
            <a:prstDash val="solid"/>
            <a:round/>
            <a:headEnd type="none" w="med" len="med"/>
            <a:tailEnd type="none" w="med" len="med"/>
          </a:ln>
          <a:effectLst/>
        </p:spPr>
        <p:txBody>
          <a:bodyPr/>
          <a:lstStyle/>
          <a:p>
            <a:pPr eaLnBrk="0" hangingPunct="0">
              <a:defRPr/>
            </a:pPr>
            <a:endParaRPr lang="en-US" dirty="0">
              <a:ea typeface="ＭＳ Ｐゴシック" charset="-128"/>
              <a:cs typeface="+mn-cs"/>
            </a:endParaRPr>
          </a:p>
        </p:txBody>
      </p:sp>
      <p:sp>
        <p:nvSpPr>
          <p:cNvPr id="15362" name="Title 1"/>
          <p:cNvSpPr>
            <a:spLocks noGrp="1"/>
          </p:cNvSpPr>
          <p:nvPr>
            <p:ph type="title"/>
          </p:nvPr>
        </p:nvSpPr>
        <p:spPr>
          <a:xfrm>
            <a:off x="381000" y="152400"/>
            <a:ext cx="8382000" cy="381000"/>
          </a:xfrm>
        </p:spPr>
        <p:style>
          <a:lnRef idx="1">
            <a:schemeClr val="accent1"/>
          </a:lnRef>
          <a:fillRef idx="3">
            <a:schemeClr val="accent1"/>
          </a:fillRef>
          <a:effectRef idx="2">
            <a:schemeClr val="accent1"/>
          </a:effectRef>
          <a:fontRef idx="minor">
            <a:schemeClr val="lt1"/>
          </a:fontRef>
        </p:style>
        <p:txBody>
          <a:bodyPr/>
          <a:lstStyle/>
          <a:p>
            <a:pPr>
              <a:defRPr/>
            </a:pPr>
            <a:r>
              <a:rPr lang="en-US" sz="2400" dirty="0" smtClean="0">
                <a:solidFill>
                  <a:schemeClr val="bg1">
                    <a:lumMod val="85000"/>
                  </a:schemeClr>
                </a:solidFill>
              </a:rPr>
              <a:t>Scenario #2: Non-profit developer, Rehabilitation</a:t>
            </a:r>
          </a:p>
        </p:txBody>
      </p:sp>
      <p:grpSp>
        <p:nvGrpSpPr>
          <p:cNvPr id="27651" name="Group 21"/>
          <p:cNvGrpSpPr>
            <a:grpSpLocks/>
          </p:cNvGrpSpPr>
          <p:nvPr/>
        </p:nvGrpSpPr>
        <p:grpSpPr bwMode="auto">
          <a:xfrm>
            <a:off x="6858000" y="838200"/>
            <a:ext cx="1828800" cy="5638800"/>
            <a:chOff x="6553892" y="0"/>
            <a:chExt cx="851624" cy="5181600"/>
          </a:xfrm>
        </p:grpSpPr>
        <p:sp>
          <p:nvSpPr>
            <p:cNvPr id="38" name="Rounded Rectangle 37"/>
            <p:cNvSpPr/>
            <p:nvPr/>
          </p:nvSpPr>
          <p:spPr>
            <a:xfrm>
              <a:off x="6553892" y="0"/>
              <a:ext cx="851624" cy="518160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39" name="Rounded Rectangle 4"/>
            <p:cNvSpPr/>
            <p:nvPr/>
          </p:nvSpPr>
          <p:spPr>
            <a:xfrm>
              <a:off x="6553892" y="0"/>
              <a:ext cx="851624" cy="1555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71120" tIns="71120" rIns="71120" bIns="71120" spcCol="1270"/>
            <a:lstStyle/>
            <a:p>
              <a:pPr algn="ctr" defTabSz="444500" eaLnBrk="0" hangingPunct="0">
                <a:lnSpc>
                  <a:spcPct val="90000"/>
                </a:lnSpc>
                <a:spcAft>
                  <a:spcPct val="35000"/>
                </a:spcAft>
                <a:defRPr/>
              </a:pPr>
              <a:r>
                <a:rPr lang="en-US" sz="1000" b="1" dirty="0">
                  <a:solidFill>
                    <a:schemeClr val="accent1">
                      <a:lumMod val="75000"/>
                    </a:schemeClr>
                  </a:solidFill>
                  <a:latin typeface="Corbel" pitchFamily="34" charset="0"/>
                  <a:cs typeface="Arial" pitchFamily="34" charset="0"/>
                </a:rPr>
                <a:t>Out-year Considerations</a:t>
              </a:r>
            </a:p>
          </p:txBody>
        </p:sp>
      </p:grpSp>
      <p:grpSp>
        <p:nvGrpSpPr>
          <p:cNvPr id="27652" name="Group 23"/>
          <p:cNvGrpSpPr>
            <a:grpSpLocks/>
          </p:cNvGrpSpPr>
          <p:nvPr/>
        </p:nvGrpSpPr>
        <p:grpSpPr bwMode="auto">
          <a:xfrm>
            <a:off x="4348163" y="838200"/>
            <a:ext cx="2278062" cy="5638800"/>
            <a:chOff x="4566768" y="0"/>
            <a:chExt cx="851624" cy="5181600"/>
          </a:xfrm>
        </p:grpSpPr>
        <p:sp>
          <p:nvSpPr>
            <p:cNvPr id="34" name="Rounded Rectangle 33"/>
            <p:cNvSpPr/>
            <p:nvPr/>
          </p:nvSpPr>
          <p:spPr>
            <a:xfrm>
              <a:off x="4566768" y="0"/>
              <a:ext cx="851624" cy="518160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35" name="Rounded Rectangle 8"/>
            <p:cNvSpPr/>
            <p:nvPr/>
          </p:nvSpPr>
          <p:spPr>
            <a:xfrm>
              <a:off x="4566768" y="0"/>
              <a:ext cx="851624" cy="1555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71120" tIns="71120" rIns="71120" bIns="71120" spcCol="1270"/>
            <a:lstStyle/>
            <a:p>
              <a:pPr algn="ctr" defTabSz="444500" eaLnBrk="0" hangingPunct="0">
                <a:lnSpc>
                  <a:spcPct val="90000"/>
                </a:lnSpc>
                <a:spcAft>
                  <a:spcPct val="35000"/>
                </a:spcAft>
                <a:defRPr/>
              </a:pPr>
              <a:r>
                <a:rPr lang="en-US" sz="1000" b="1" dirty="0">
                  <a:solidFill>
                    <a:schemeClr val="accent1">
                      <a:lumMod val="75000"/>
                    </a:schemeClr>
                  </a:solidFill>
                  <a:latin typeface="Corbel" pitchFamily="34" charset="0"/>
                  <a:cs typeface="Arial" pitchFamily="34" charset="0"/>
                </a:rPr>
                <a:t>Term &amp; Expiration</a:t>
              </a:r>
            </a:p>
          </p:txBody>
        </p:sp>
      </p:grpSp>
      <p:grpSp>
        <p:nvGrpSpPr>
          <p:cNvPr id="27653" name="Group 24"/>
          <p:cNvGrpSpPr>
            <a:grpSpLocks/>
          </p:cNvGrpSpPr>
          <p:nvPr/>
        </p:nvGrpSpPr>
        <p:grpSpPr bwMode="auto">
          <a:xfrm>
            <a:off x="3124200" y="838200"/>
            <a:ext cx="1009650" cy="5638800"/>
            <a:chOff x="3573207" y="0"/>
            <a:chExt cx="851624" cy="5181600"/>
          </a:xfrm>
        </p:grpSpPr>
        <p:sp>
          <p:nvSpPr>
            <p:cNvPr id="32" name="Rounded Rectangle 31"/>
            <p:cNvSpPr/>
            <p:nvPr/>
          </p:nvSpPr>
          <p:spPr>
            <a:xfrm>
              <a:off x="3573207" y="0"/>
              <a:ext cx="851624" cy="518160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33" name="Rounded Rectangle 10"/>
            <p:cNvSpPr/>
            <p:nvPr/>
          </p:nvSpPr>
          <p:spPr>
            <a:xfrm>
              <a:off x="3573207" y="0"/>
              <a:ext cx="851624" cy="1555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71120" tIns="71120" rIns="71120" bIns="71120" spcCol="1270"/>
            <a:lstStyle/>
            <a:p>
              <a:pPr algn="ctr" defTabSz="444500" eaLnBrk="0" hangingPunct="0">
                <a:lnSpc>
                  <a:spcPct val="90000"/>
                </a:lnSpc>
                <a:spcAft>
                  <a:spcPct val="35000"/>
                </a:spcAft>
                <a:defRPr/>
              </a:pPr>
              <a:r>
                <a:rPr lang="en-US" sz="1000" b="1" dirty="0">
                  <a:solidFill>
                    <a:schemeClr val="accent1">
                      <a:lumMod val="75000"/>
                    </a:schemeClr>
                  </a:solidFill>
                  <a:latin typeface="Corbel" pitchFamily="34" charset="0"/>
                  <a:cs typeface="Arial" pitchFamily="34" charset="0"/>
                </a:rPr>
                <a:t>Application Process</a:t>
              </a:r>
            </a:p>
          </p:txBody>
        </p:sp>
      </p:grpSp>
      <p:grpSp>
        <p:nvGrpSpPr>
          <p:cNvPr id="27654" name="Group 25"/>
          <p:cNvGrpSpPr>
            <a:grpSpLocks/>
          </p:cNvGrpSpPr>
          <p:nvPr/>
        </p:nvGrpSpPr>
        <p:grpSpPr bwMode="auto">
          <a:xfrm>
            <a:off x="1905000" y="838200"/>
            <a:ext cx="1006475" cy="5638800"/>
            <a:chOff x="2579645" y="0"/>
            <a:chExt cx="851624" cy="5181600"/>
          </a:xfrm>
        </p:grpSpPr>
        <p:sp>
          <p:nvSpPr>
            <p:cNvPr id="30" name="Rounded Rectangle 29"/>
            <p:cNvSpPr/>
            <p:nvPr/>
          </p:nvSpPr>
          <p:spPr>
            <a:xfrm>
              <a:off x="2579645" y="0"/>
              <a:ext cx="851624" cy="518160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31" name="Rounded Rectangle 12"/>
            <p:cNvSpPr/>
            <p:nvPr/>
          </p:nvSpPr>
          <p:spPr>
            <a:xfrm>
              <a:off x="2579645" y="0"/>
              <a:ext cx="851624" cy="1555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71120" tIns="71120" rIns="71120" bIns="71120" spcCol="1270"/>
            <a:lstStyle/>
            <a:p>
              <a:pPr algn="ctr" defTabSz="444500" eaLnBrk="0" hangingPunct="0">
                <a:lnSpc>
                  <a:spcPct val="90000"/>
                </a:lnSpc>
                <a:spcAft>
                  <a:spcPct val="35000"/>
                </a:spcAft>
                <a:defRPr/>
              </a:pPr>
              <a:r>
                <a:rPr lang="en-US" sz="1000" b="1" dirty="0">
                  <a:solidFill>
                    <a:schemeClr val="accent1">
                      <a:lumMod val="75000"/>
                    </a:schemeClr>
                  </a:solidFill>
                  <a:latin typeface="Corbel" pitchFamily="34" charset="0"/>
                  <a:cs typeface="Arial" pitchFamily="34" charset="0"/>
                </a:rPr>
                <a:t>Tax Incentive Options</a:t>
              </a:r>
            </a:p>
          </p:txBody>
        </p:sp>
      </p:grpSp>
      <p:grpSp>
        <p:nvGrpSpPr>
          <p:cNvPr id="27655" name="Group 26"/>
          <p:cNvGrpSpPr>
            <a:grpSpLocks/>
          </p:cNvGrpSpPr>
          <p:nvPr/>
        </p:nvGrpSpPr>
        <p:grpSpPr bwMode="auto">
          <a:xfrm>
            <a:off x="457200" y="838200"/>
            <a:ext cx="1231900" cy="5638800"/>
            <a:chOff x="1586083" y="0"/>
            <a:chExt cx="851624" cy="5181600"/>
          </a:xfrm>
        </p:grpSpPr>
        <p:sp>
          <p:nvSpPr>
            <p:cNvPr id="28" name="Rounded Rectangle 27"/>
            <p:cNvSpPr/>
            <p:nvPr/>
          </p:nvSpPr>
          <p:spPr>
            <a:xfrm>
              <a:off x="1586083" y="0"/>
              <a:ext cx="851624" cy="518160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29" name="Rounded Rectangle 14"/>
            <p:cNvSpPr/>
            <p:nvPr/>
          </p:nvSpPr>
          <p:spPr>
            <a:xfrm>
              <a:off x="1586083" y="0"/>
              <a:ext cx="851624" cy="1555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71120" tIns="71120" rIns="71120" bIns="71120" spcCol="1270"/>
            <a:lstStyle/>
            <a:p>
              <a:pPr algn="ctr" defTabSz="444500" eaLnBrk="0" hangingPunct="0">
                <a:lnSpc>
                  <a:spcPct val="90000"/>
                </a:lnSpc>
                <a:spcAft>
                  <a:spcPct val="35000"/>
                </a:spcAft>
                <a:defRPr/>
              </a:pPr>
              <a:r>
                <a:rPr lang="en-US" sz="1000" b="1" dirty="0">
                  <a:solidFill>
                    <a:schemeClr val="accent1">
                      <a:lumMod val="75000"/>
                    </a:schemeClr>
                  </a:solidFill>
                  <a:latin typeface="Corbel" pitchFamily="34" charset="0"/>
                  <a:cs typeface="Arial" pitchFamily="34" charset="0"/>
                </a:rPr>
                <a:t>Development Scenario</a:t>
              </a:r>
            </a:p>
          </p:txBody>
        </p:sp>
      </p:grpSp>
      <p:grpSp>
        <p:nvGrpSpPr>
          <p:cNvPr id="27656" name="Group 39"/>
          <p:cNvGrpSpPr>
            <a:grpSpLocks/>
          </p:cNvGrpSpPr>
          <p:nvPr/>
        </p:nvGrpSpPr>
        <p:grpSpPr bwMode="auto">
          <a:xfrm>
            <a:off x="533400" y="3429000"/>
            <a:ext cx="1066800" cy="609600"/>
            <a:chOff x="1657052" y="3035977"/>
            <a:chExt cx="709686" cy="354843"/>
          </a:xfrm>
        </p:grpSpPr>
        <p:sp>
          <p:nvSpPr>
            <p:cNvPr id="107" name="Rounded Rectangle 106"/>
            <p:cNvSpPr/>
            <p:nvPr/>
          </p:nvSpPr>
          <p:spPr>
            <a:xfrm>
              <a:off x="1657052" y="3035977"/>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8" name="Rounded Rectangle 4"/>
            <p:cNvSpPr/>
            <p:nvPr/>
          </p:nvSpPr>
          <p:spPr>
            <a:xfrm>
              <a:off x="1667613" y="3046142"/>
              <a:ext cx="688564" cy="334513"/>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defTabSz="266700" eaLnBrk="0" hangingPunct="0">
                <a:lnSpc>
                  <a:spcPct val="90000"/>
                </a:lnSpc>
                <a:spcAft>
                  <a:spcPct val="35000"/>
                </a:spcAft>
                <a:defRPr/>
              </a:pPr>
              <a:r>
                <a:rPr lang="en-US" sz="800" dirty="0">
                  <a:latin typeface="Arial" pitchFamily="34" charset="0"/>
                  <a:cs typeface="Arial" pitchFamily="34" charset="0"/>
                </a:rPr>
                <a:t>Non-profit developer</a:t>
              </a:r>
            </a:p>
            <a:p>
              <a:pPr algn="ctr" defTabSz="266700" eaLnBrk="0" hangingPunct="0">
                <a:lnSpc>
                  <a:spcPct val="90000"/>
                </a:lnSpc>
                <a:spcAft>
                  <a:spcPct val="35000"/>
                </a:spcAft>
                <a:defRPr/>
              </a:pPr>
              <a:r>
                <a:rPr lang="en-US" sz="800" dirty="0">
                  <a:latin typeface="Arial" pitchFamily="34" charset="0"/>
                  <a:cs typeface="Arial" pitchFamily="34" charset="0"/>
                </a:rPr>
                <a:t>Residential rehab</a:t>
              </a:r>
            </a:p>
            <a:p>
              <a:pPr algn="ctr" defTabSz="266700" eaLnBrk="0" hangingPunct="0">
                <a:lnSpc>
                  <a:spcPct val="90000"/>
                </a:lnSpc>
                <a:spcAft>
                  <a:spcPct val="35000"/>
                </a:spcAft>
                <a:defRPr/>
              </a:pPr>
              <a:r>
                <a:rPr lang="en-US" sz="800" dirty="0">
                  <a:latin typeface="Arial" pitchFamily="34" charset="0"/>
                  <a:cs typeface="Arial" pitchFamily="34" charset="0"/>
                </a:rPr>
                <a:t>100% Affordable</a:t>
              </a:r>
            </a:p>
          </p:txBody>
        </p:sp>
      </p:grpSp>
      <p:grpSp>
        <p:nvGrpSpPr>
          <p:cNvPr id="27657" name="Group 40"/>
          <p:cNvGrpSpPr>
            <a:grpSpLocks/>
          </p:cNvGrpSpPr>
          <p:nvPr/>
        </p:nvGrpSpPr>
        <p:grpSpPr bwMode="auto">
          <a:xfrm>
            <a:off x="2057400" y="2057400"/>
            <a:ext cx="709613" cy="584200"/>
            <a:chOff x="2650614" y="1964793"/>
            <a:chExt cx="709686" cy="354843"/>
          </a:xfrm>
        </p:grpSpPr>
        <p:sp>
          <p:nvSpPr>
            <p:cNvPr id="105" name="Rounded Rectangle 104"/>
            <p:cNvSpPr/>
            <p:nvPr/>
          </p:nvSpPr>
          <p:spPr>
            <a:xfrm>
              <a:off x="2650614" y="1964793"/>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6" name="Rounded Rectangle 6"/>
            <p:cNvSpPr/>
            <p:nvPr/>
          </p:nvSpPr>
          <p:spPr>
            <a:xfrm>
              <a:off x="2661728" y="1975400"/>
              <a:ext cx="687458" cy="333630"/>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defTabSz="266700" eaLnBrk="0" hangingPunct="0">
                <a:lnSpc>
                  <a:spcPct val="90000"/>
                </a:lnSpc>
                <a:spcAft>
                  <a:spcPct val="35000"/>
                </a:spcAft>
                <a:defRPr/>
              </a:pPr>
              <a:r>
                <a:rPr lang="en-US" sz="1000" b="1" dirty="0">
                  <a:latin typeface="Arial" pitchFamily="34" charset="0"/>
                  <a:cs typeface="Arial" pitchFamily="34" charset="0"/>
                </a:rPr>
                <a:t>J-51 </a:t>
              </a:r>
            </a:p>
            <a:p>
              <a:pPr algn="ctr" defTabSz="266700" eaLnBrk="0" hangingPunct="0">
                <a:lnSpc>
                  <a:spcPct val="90000"/>
                </a:lnSpc>
                <a:spcAft>
                  <a:spcPct val="35000"/>
                </a:spcAft>
                <a:defRPr/>
              </a:pPr>
              <a:r>
                <a:rPr lang="en-US" sz="800" dirty="0">
                  <a:latin typeface="Arial" pitchFamily="34" charset="0"/>
                  <a:cs typeface="Arial" pitchFamily="34" charset="0"/>
                </a:rPr>
                <a:t>App. Cost: </a:t>
              </a:r>
              <a:r>
                <a:rPr lang="en-US" sz="800" dirty="0" smtClean="0">
                  <a:latin typeface="Arial" pitchFamily="34" charset="0"/>
                  <a:cs typeface="Arial" pitchFamily="34" charset="0"/>
                </a:rPr>
                <a:t>1% </a:t>
              </a:r>
              <a:r>
                <a:rPr lang="en-US" sz="800" dirty="0">
                  <a:latin typeface="Arial" pitchFamily="34" charset="0"/>
                  <a:cs typeface="Arial" pitchFamily="34" charset="0"/>
                </a:rPr>
                <a:t>of CRC over </a:t>
              </a:r>
              <a:r>
                <a:rPr lang="en-US" sz="800" dirty="0" smtClean="0">
                  <a:latin typeface="Arial" pitchFamily="34" charset="0"/>
                  <a:cs typeface="Arial" pitchFamily="34" charset="0"/>
                </a:rPr>
                <a:t>$10,000</a:t>
              </a:r>
              <a:endParaRPr lang="en-US" sz="800" dirty="0">
                <a:latin typeface="Arial" pitchFamily="34" charset="0"/>
                <a:cs typeface="Arial" pitchFamily="34" charset="0"/>
              </a:endParaRPr>
            </a:p>
          </p:txBody>
        </p:sp>
      </p:grpSp>
      <p:grpSp>
        <p:nvGrpSpPr>
          <p:cNvPr id="27658" name="Group 41"/>
          <p:cNvGrpSpPr>
            <a:grpSpLocks/>
          </p:cNvGrpSpPr>
          <p:nvPr/>
        </p:nvGrpSpPr>
        <p:grpSpPr bwMode="auto">
          <a:xfrm>
            <a:off x="3276600" y="2057400"/>
            <a:ext cx="709613" cy="579438"/>
            <a:chOff x="3644175" y="1964793"/>
            <a:chExt cx="709686" cy="354843"/>
          </a:xfrm>
        </p:grpSpPr>
        <p:sp>
          <p:nvSpPr>
            <p:cNvPr id="103" name="Rounded Rectangle 102"/>
            <p:cNvSpPr/>
            <p:nvPr/>
          </p:nvSpPr>
          <p:spPr>
            <a:xfrm>
              <a:off x="3644175" y="1964793"/>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4" name="Rounded Rectangle 8"/>
            <p:cNvSpPr/>
            <p:nvPr/>
          </p:nvSpPr>
          <p:spPr>
            <a:xfrm>
              <a:off x="3655289" y="1975487"/>
              <a:ext cx="687458" cy="333455"/>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defTabSz="266700" eaLnBrk="0" hangingPunct="0">
                <a:lnSpc>
                  <a:spcPct val="90000"/>
                </a:lnSpc>
                <a:spcAft>
                  <a:spcPct val="35000"/>
                </a:spcAft>
                <a:defRPr/>
              </a:pPr>
              <a:r>
                <a:rPr lang="en-US" sz="800" dirty="0">
                  <a:latin typeface="Arial" pitchFamily="34" charset="0"/>
                  <a:cs typeface="Arial" pitchFamily="34" charset="0"/>
                </a:rPr>
                <a:t>As of Right: application submitted to HPD</a:t>
              </a:r>
            </a:p>
          </p:txBody>
        </p:sp>
      </p:grpSp>
      <p:grpSp>
        <p:nvGrpSpPr>
          <p:cNvPr id="27659" name="Group 42"/>
          <p:cNvGrpSpPr>
            <a:grpSpLocks/>
          </p:cNvGrpSpPr>
          <p:nvPr/>
        </p:nvGrpSpPr>
        <p:grpSpPr bwMode="auto">
          <a:xfrm>
            <a:off x="4419600" y="1752600"/>
            <a:ext cx="1825625" cy="355600"/>
            <a:chOff x="4637737" y="1556723"/>
            <a:chExt cx="709686" cy="354843"/>
          </a:xfrm>
        </p:grpSpPr>
        <p:sp>
          <p:nvSpPr>
            <p:cNvPr id="101" name="Rounded Rectangle 100"/>
            <p:cNvSpPr/>
            <p:nvPr/>
          </p:nvSpPr>
          <p:spPr>
            <a:xfrm>
              <a:off x="4637737" y="1556723"/>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2" name="Rounded Rectangle 10"/>
            <p:cNvSpPr/>
            <p:nvPr/>
          </p:nvSpPr>
          <p:spPr>
            <a:xfrm>
              <a:off x="4648228" y="1567812"/>
              <a:ext cx="688704" cy="332665"/>
            </a:xfrm>
            <a:prstGeom prst="rect">
              <a:avLst/>
            </a:prstGeom>
          </p:spPr>
          <p:style>
            <a:lnRef idx="0">
              <a:scrgbClr r="0" g="0" b="0"/>
            </a:lnRef>
            <a:fillRef idx="0">
              <a:scrgbClr r="0" g="0" b="0"/>
            </a:fillRef>
            <a:effectRef idx="0">
              <a:scrgbClr r="0" g="0" b="0"/>
            </a:effectRef>
            <a:fontRef idx="minor">
              <a:schemeClr val="lt1"/>
            </a:fontRef>
          </p:style>
          <p:txBody>
            <a:bodyPr lIns="0" tIns="0" rIns="0" bIns="3810" spcCol="1270" anchor="ctr"/>
            <a:lstStyle/>
            <a:p>
              <a:pPr defTabSz="266700" eaLnBrk="0" hangingPunct="0">
                <a:lnSpc>
                  <a:spcPct val="90000"/>
                </a:lnSpc>
                <a:spcAft>
                  <a:spcPct val="35000"/>
                </a:spcAft>
                <a:defRPr/>
              </a:pPr>
              <a:r>
                <a:rPr lang="en-US" sz="800" dirty="0">
                  <a:latin typeface="Arial" pitchFamily="34" charset="0"/>
                  <a:cs typeface="Arial" pitchFamily="34" charset="0"/>
                </a:rPr>
                <a:t>Regulatory Agreement: 30 years</a:t>
              </a:r>
            </a:p>
          </p:txBody>
        </p:sp>
      </p:grpSp>
      <p:grpSp>
        <p:nvGrpSpPr>
          <p:cNvPr id="27660" name="Group 43"/>
          <p:cNvGrpSpPr>
            <a:grpSpLocks/>
          </p:cNvGrpSpPr>
          <p:nvPr/>
        </p:nvGrpSpPr>
        <p:grpSpPr bwMode="auto">
          <a:xfrm>
            <a:off x="4419600" y="2160588"/>
            <a:ext cx="1444625" cy="355600"/>
            <a:chOff x="4637737" y="1964793"/>
            <a:chExt cx="709686" cy="354843"/>
          </a:xfrm>
        </p:grpSpPr>
        <p:sp>
          <p:nvSpPr>
            <p:cNvPr id="99" name="Rounded Rectangle 98"/>
            <p:cNvSpPr/>
            <p:nvPr/>
          </p:nvSpPr>
          <p:spPr>
            <a:xfrm>
              <a:off x="4637737" y="1964793"/>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0" name="Rounded Rectangle 12"/>
            <p:cNvSpPr/>
            <p:nvPr/>
          </p:nvSpPr>
          <p:spPr>
            <a:xfrm>
              <a:off x="4647876" y="1975881"/>
              <a:ext cx="689409" cy="332665"/>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defTabSz="266700" eaLnBrk="0" hangingPunct="0">
                <a:lnSpc>
                  <a:spcPct val="90000"/>
                </a:lnSpc>
                <a:spcAft>
                  <a:spcPct val="35000"/>
                </a:spcAft>
                <a:defRPr/>
              </a:pPr>
              <a:r>
                <a:rPr lang="en-US" sz="800" dirty="0">
                  <a:latin typeface="Arial" pitchFamily="34" charset="0"/>
                  <a:cs typeface="Arial" pitchFamily="34" charset="0"/>
                </a:rPr>
                <a:t>Tax Abatement: 20 years</a:t>
              </a:r>
            </a:p>
          </p:txBody>
        </p:sp>
      </p:grpSp>
      <p:grpSp>
        <p:nvGrpSpPr>
          <p:cNvPr id="27661" name="Group 44"/>
          <p:cNvGrpSpPr>
            <a:grpSpLocks/>
          </p:cNvGrpSpPr>
          <p:nvPr/>
        </p:nvGrpSpPr>
        <p:grpSpPr bwMode="auto">
          <a:xfrm>
            <a:off x="4419600" y="2568575"/>
            <a:ext cx="2057400" cy="355600"/>
            <a:chOff x="4637737" y="2372863"/>
            <a:chExt cx="709686" cy="354843"/>
          </a:xfrm>
        </p:grpSpPr>
        <p:sp>
          <p:nvSpPr>
            <p:cNvPr id="97" name="Rounded Rectangle 96"/>
            <p:cNvSpPr/>
            <p:nvPr/>
          </p:nvSpPr>
          <p:spPr>
            <a:xfrm>
              <a:off x="4637737" y="2372863"/>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8" name="Rounded Rectangle 14"/>
            <p:cNvSpPr/>
            <p:nvPr/>
          </p:nvSpPr>
          <p:spPr>
            <a:xfrm>
              <a:off x="4648142" y="2383952"/>
              <a:ext cx="688877" cy="332665"/>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defTabSz="266700" eaLnBrk="0" hangingPunct="0">
                <a:lnSpc>
                  <a:spcPct val="90000"/>
                </a:lnSpc>
                <a:spcAft>
                  <a:spcPct val="35000"/>
                </a:spcAft>
                <a:defRPr/>
              </a:pPr>
              <a:r>
                <a:rPr lang="en-US" sz="800" dirty="0">
                  <a:latin typeface="Arial" pitchFamily="34" charset="0"/>
                  <a:cs typeface="Arial" pitchFamily="34" charset="0"/>
                </a:rPr>
                <a:t>Tax Exemption: 34 years</a:t>
              </a:r>
            </a:p>
          </p:txBody>
        </p:sp>
      </p:grpSp>
      <p:grpSp>
        <p:nvGrpSpPr>
          <p:cNvPr id="27662" name="Group 46"/>
          <p:cNvGrpSpPr>
            <a:grpSpLocks/>
          </p:cNvGrpSpPr>
          <p:nvPr/>
        </p:nvGrpSpPr>
        <p:grpSpPr bwMode="auto">
          <a:xfrm>
            <a:off x="2057400" y="3636963"/>
            <a:ext cx="709613" cy="582612"/>
            <a:chOff x="2650614" y="3086986"/>
            <a:chExt cx="709686" cy="354843"/>
          </a:xfrm>
        </p:grpSpPr>
        <p:sp>
          <p:nvSpPr>
            <p:cNvPr id="93" name="Rounded Rectangle 92"/>
            <p:cNvSpPr/>
            <p:nvPr/>
          </p:nvSpPr>
          <p:spPr>
            <a:xfrm>
              <a:off x="2650614" y="3086986"/>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4" name="Rounded Rectangle 18"/>
            <p:cNvSpPr/>
            <p:nvPr/>
          </p:nvSpPr>
          <p:spPr>
            <a:xfrm>
              <a:off x="2661728" y="3097621"/>
              <a:ext cx="687458" cy="333572"/>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defTabSz="266700" eaLnBrk="0" hangingPunct="0">
                <a:lnSpc>
                  <a:spcPct val="90000"/>
                </a:lnSpc>
                <a:spcAft>
                  <a:spcPct val="35000"/>
                </a:spcAft>
                <a:defRPr/>
              </a:pPr>
              <a:r>
                <a:rPr lang="en-US" sz="1000" b="1" dirty="0">
                  <a:latin typeface="Arial" pitchFamily="34" charset="0"/>
                  <a:cs typeface="Arial" pitchFamily="34" charset="0"/>
                </a:rPr>
                <a:t>420c</a:t>
              </a:r>
            </a:p>
            <a:p>
              <a:pPr algn="ctr" defTabSz="266700" eaLnBrk="0" hangingPunct="0">
                <a:lnSpc>
                  <a:spcPct val="90000"/>
                </a:lnSpc>
                <a:spcAft>
                  <a:spcPct val="35000"/>
                </a:spcAft>
                <a:defRPr/>
              </a:pPr>
              <a:r>
                <a:rPr lang="en-US" sz="800" dirty="0">
                  <a:latin typeface="Arial" pitchFamily="34" charset="0"/>
                  <a:cs typeface="Arial" pitchFamily="34" charset="0"/>
                </a:rPr>
                <a:t>App. Cost: $80 per unit</a:t>
              </a:r>
            </a:p>
          </p:txBody>
        </p:sp>
      </p:grpSp>
      <p:grpSp>
        <p:nvGrpSpPr>
          <p:cNvPr id="27663" name="Group 47"/>
          <p:cNvGrpSpPr>
            <a:grpSpLocks/>
          </p:cNvGrpSpPr>
          <p:nvPr/>
        </p:nvGrpSpPr>
        <p:grpSpPr bwMode="auto">
          <a:xfrm>
            <a:off x="3276600" y="3662363"/>
            <a:ext cx="709613" cy="557212"/>
            <a:chOff x="3644175" y="3086986"/>
            <a:chExt cx="709686" cy="354843"/>
          </a:xfrm>
        </p:grpSpPr>
        <p:sp>
          <p:nvSpPr>
            <p:cNvPr id="91" name="Rounded Rectangle 90"/>
            <p:cNvSpPr/>
            <p:nvPr/>
          </p:nvSpPr>
          <p:spPr>
            <a:xfrm>
              <a:off x="3644175" y="3086986"/>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2" name="Rounded Rectangle 20"/>
            <p:cNvSpPr/>
            <p:nvPr/>
          </p:nvSpPr>
          <p:spPr>
            <a:xfrm>
              <a:off x="3655289" y="3097095"/>
              <a:ext cx="687458" cy="334624"/>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defTabSz="266700" eaLnBrk="0" hangingPunct="0">
                <a:lnSpc>
                  <a:spcPct val="90000"/>
                </a:lnSpc>
                <a:spcAft>
                  <a:spcPct val="35000"/>
                </a:spcAft>
                <a:defRPr/>
              </a:pPr>
              <a:r>
                <a:rPr lang="en-US" sz="800" dirty="0">
                  <a:latin typeface="Arial" pitchFamily="34" charset="0"/>
                  <a:cs typeface="Arial" pitchFamily="34" charset="0"/>
                </a:rPr>
                <a:t>As of Right: application submitted to HPD</a:t>
              </a:r>
            </a:p>
          </p:txBody>
        </p:sp>
      </p:grpSp>
      <p:grpSp>
        <p:nvGrpSpPr>
          <p:cNvPr id="27664" name="Group 48"/>
          <p:cNvGrpSpPr>
            <a:grpSpLocks/>
          </p:cNvGrpSpPr>
          <p:nvPr/>
        </p:nvGrpSpPr>
        <p:grpSpPr bwMode="auto">
          <a:xfrm>
            <a:off x="4419600" y="3584575"/>
            <a:ext cx="1825625" cy="354013"/>
            <a:chOff x="4637737" y="2780933"/>
            <a:chExt cx="709686" cy="354843"/>
          </a:xfrm>
        </p:grpSpPr>
        <p:sp>
          <p:nvSpPr>
            <p:cNvPr id="89" name="Rounded Rectangle 88"/>
            <p:cNvSpPr/>
            <p:nvPr/>
          </p:nvSpPr>
          <p:spPr>
            <a:xfrm>
              <a:off x="4637737" y="2780933"/>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0" name="Rounded Rectangle 22"/>
            <p:cNvSpPr/>
            <p:nvPr/>
          </p:nvSpPr>
          <p:spPr>
            <a:xfrm>
              <a:off x="4648228" y="2792072"/>
              <a:ext cx="688704" cy="332565"/>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defTabSz="266700" eaLnBrk="0" hangingPunct="0">
                <a:lnSpc>
                  <a:spcPct val="90000"/>
                </a:lnSpc>
                <a:spcAft>
                  <a:spcPct val="35000"/>
                </a:spcAft>
                <a:defRPr/>
              </a:pPr>
              <a:r>
                <a:rPr lang="en-US" sz="800" dirty="0">
                  <a:latin typeface="Arial" pitchFamily="34" charset="0"/>
                  <a:cs typeface="Arial" pitchFamily="34" charset="0"/>
                </a:rPr>
                <a:t>Regulatory Agreement: 30 years</a:t>
              </a:r>
            </a:p>
          </p:txBody>
        </p:sp>
      </p:grpSp>
      <p:grpSp>
        <p:nvGrpSpPr>
          <p:cNvPr id="27665" name="Group 50"/>
          <p:cNvGrpSpPr>
            <a:grpSpLocks/>
          </p:cNvGrpSpPr>
          <p:nvPr/>
        </p:nvGrpSpPr>
        <p:grpSpPr bwMode="auto">
          <a:xfrm>
            <a:off x="4419600" y="4017963"/>
            <a:ext cx="1825625" cy="354012"/>
            <a:chOff x="4637737" y="3393038"/>
            <a:chExt cx="709686" cy="354843"/>
          </a:xfrm>
        </p:grpSpPr>
        <p:sp>
          <p:nvSpPr>
            <p:cNvPr id="85" name="Rounded Rectangle 84"/>
            <p:cNvSpPr/>
            <p:nvPr/>
          </p:nvSpPr>
          <p:spPr>
            <a:xfrm>
              <a:off x="4637737" y="3393038"/>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86" name="Rounded Rectangle 26"/>
            <p:cNvSpPr/>
            <p:nvPr/>
          </p:nvSpPr>
          <p:spPr>
            <a:xfrm>
              <a:off x="4648228" y="3404176"/>
              <a:ext cx="688704" cy="332567"/>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defTabSz="266700" eaLnBrk="0" hangingPunct="0">
                <a:lnSpc>
                  <a:spcPct val="90000"/>
                </a:lnSpc>
                <a:spcAft>
                  <a:spcPct val="35000"/>
                </a:spcAft>
                <a:defRPr/>
              </a:pPr>
              <a:r>
                <a:rPr lang="en-US" sz="800" dirty="0">
                  <a:latin typeface="Arial" pitchFamily="34" charset="0"/>
                  <a:cs typeface="Arial" pitchFamily="34" charset="0"/>
                </a:rPr>
                <a:t>Tax Exemption: 30 years</a:t>
              </a:r>
            </a:p>
          </p:txBody>
        </p:sp>
      </p:grpSp>
      <p:grpSp>
        <p:nvGrpSpPr>
          <p:cNvPr id="27666" name="Group 54"/>
          <p:cNvGrpSpPr>
            <a:grpSpLocks/>
          </p:cNvGrpSpPr>
          <p:nvPr/>
        </p:nvGrpSpPr>
        <p:grpSpPr bwMode="auto">
          <a:xfrm>
            <a:off x="2057400" y="5249863"/>
            <a:ext cx="709613" cy="584200"/>
            <a:chOff x="2650614" y="4107161"/>
            <a:chExt cx="709686" cy="354843"/>
          </a:xfrm>
        </p:grpSpPr>
        <p:sp>
          <p:nvSpPr>
            <p:cNvPr id="77" name="Rounded Rectangle 76"/>
            <p:cNvSpPr/>
            <p:nvPr/>
          </p:nvSpPr>
          <p:spPr>
            <a:xfrm>
              <a:off x="2650614" y="4107161"/>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78" name="Rounded Rectangle 34"/>
            <p:cNvSpPr/>
            <p:nvPr/>
          </p:nvSpPr>
          <p:spPr>
            <a:xfrm>
              <a:off x="2661728" y="4117767"/>
              <a:ext cx="687458" cy="333630"/>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defTabSz="266700" eaLnBrk="0" hangingPunct="0">
                <a:lnSpc>
                  <a:spcPct val="90000"/>
                </a:lnSpc>
                <a:spcAft>
                  <a:spcPct val="35000"/>
                </a:spcAft>
                <a:defRPr/>
              </a:pPr>
              <a:r>
                <a:rPr lang="en-US" sz="1000" b="1" dirty="0">
                  <a:latin typeface="Arial" pitchFamily="34" charset="0"/>
                  <a:cs typeface="Arial" pitchFamily="34" charset="0"/>
                </a:rPr>
                <a:t>Article XI</a:t>
              </a:r>
            </a:p>
          </p:txBody>
        </p:sp>
      </p:grpSp>
      <p:grpSp>
        <p:nvGrpSpPr>
          <p:cNvPr id="27667" name="Group 55"/>
          <p:cNvGrpSpPr>
            <a:grpSpLocks/>
          </p:cNvGrpSpPr>
          <p:nvPr/>
        </p:nvGrpSpPr>
        <p:grpSpPr bwMode="auto">
          <a:xfrm>
            <a:off x="3276600" y="5245100"/>
            <a:ext cx="709613" cy="588963"/>
            <a:chOff x="3644175" y="4107161"/>
            <a:chExt cx="709686" cy="354843"/>
          </a:xfrm>
        </p:grpSpPr>
        <p:sp>
          <p:nvSpPr>
            <p:cNvPr id="75" name="Rounded Rectangle 74"/>
            <p:cNvSpPr/>
            <p:nvPr/>
          </p:nvSpPr>
          <p:spPr>
            <a:xfrm>
              <a:off x="3644175" y="4107161"/>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76" name="Rounded Rectangle 36"/>
            <p:cNvSpPr/>
            <p:nvPr/>
          </p:nvSpPr>
          <p:spPr>
            <a:xfrm>
              <a:off x="3655289" y="4117682"/>
              <a:ext cx="687458" cy="333801"/>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defTabSz="266700" eaLnBrk="0" hangingPunct="0">
                <a:lnSpc>
                  <a:spcPct val="90000"/>
                </a:lnSpc>
                <a:spcAft>
                  <a:spcPct val="35000"/>
                </a:spcAft>
                <a:defRPr/>
              </a:pPr>
              <a:r>
                <a:rPr lang="en-US" sz="800" dirty="0">
                  <a:latin typeface="Arial" pitchFamily="34" charset="0"/>
                  <a:cs typeface="Arial" pitchFamily="34" charset="0"/>
                </a:rPr>
                <a:t>City Council and HPD approval required</a:t>
              </a:r>
            </a:p>
          </p:txBody>
        </p:sp>
      </p:grpSp>
      <p:cxnSp>
        <p:nvCxnSpPr>
          <p:cNvPr id="188" name="Straight Arrow Connector 187"/>
          <p:cNvCxnSpPr>
            <a:stCxn id="107" idx="3"/>
            <a:endCxn id="105" idx="1"/>
          </p:cNvCxnSpPr>
          <p:nvPr/>
        </p:nvCxnSpPr>
        <p:spPr bwMode="auto">
          <a:xfrm flipV="1">
            <a:off x="1600200" y="2349500"/>
            <a:ext cx="457200" cy="1384300"/>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190" name="Straight Arrow Connector 189"/>
          <p:cNvCxnSpPr>
            <a:stCxn id="107" idx="3"/>
            <a:endCxn id="93" idx="1"/>
          </p:cNvCxnSpPr>
          <p:nvPr/>
        </p:nvCxnSpPr>
        <p:spPr bwMode="auto">
          <a:xfrm>
            <a:off x="1600200" y="3733800"/>
            <a:ext cx="457200" cy="195263"/>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193" name="Straight Arrow Connector 192"/>
          <p:cNvCxnSpPr>
            <a:stCxn id="107" idx="3"/>
            <a:endCxn id="77" idx="1"/>
          </p:cNvCxnSpPr>
          <p:nvPr/>
        </p:nvCxnSpPr>
        <p:spPr bwMode="auto">
          <a:xfrm>
            <a:off x="1600200" y="3733800"/>
            <a:ext cx="457200" cy="1808163"/>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196" name="Straight Arrow Connector 195"/>
          <p:cNvCxnSpPr/>
          <p:nvPr/>
        </p:nvCxnSpPr>
        <p:spPr bwMode="auto">
          <a:xfrm flipV="1">
            <a:off x="2767013" y="2346325"/>
            <a:ext cx="509587" cy="3175"/>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199" name="Straight Arrow Connector 198"/>
          <p:cNvCxnSpPr/>
          <p:nvPr/>
        </p:nvCxnSpPr>
        <p:spPr bwMode="auto">
          <a:xfrm>
            <a:off x="2767013" y="3929063"/>
            <a:ext cx="509587" cy="12700"/>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203" name="Straight Arrow Connector 202"/>
          <p:cNvCxnSpPr/>
          <p:nvPr/>
        </p:nvCxnSpPr>
        <p:spPr bwMode="auto">
          <a:xfrm flipV="1">
            <a:off x="2755900" y="5540375"/>
            <a:ext cx="520700" cy="1588"/>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206" name="Straight Arrow Connector 205"/>
          <p:cNvCxnSpPr>
            <a:endCxn id="101" idx="1"/>
          </p:cNvCxnSpPr>
          <p:nvPr/>
        </p:nvCxnSpPr>
        <p:spPr bwMode="auto">
          <a:xfrm flipV="1">
            <a:off x="3986213" y="1930400"/>
            <a:ext cx="433387" cy="415926"/>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209" name="Straight Arrow Connector 208"/>
          <p:cNvCxnSpPr>
            <a:endCxn id="99" idx="1"/>
          </p:cNvCxnSpPr>
          <p:nvPr/>
        </p:nvCxnSpPr>
        <p:spPr bwMode="auto">
          <a:xfrm flipV="1">
            <a:off x="3986213" y="2338388"/>
            <a:ext cx="433387" cy="7938"/>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212" name="Straight Arrow Connector 211"/>
          <p:cNvCxnSpPr>
            <a:endCxn id="97" idx="1"/>
          </p:cNvCxnSpPr>
          <p:nvPr/>
        </p:nvCxnSpPr>
        <p:spPr bwMode="auto">
          <a:xfrm>
            <a:off x="3986213" y="2346325"/>
            <a:ext cx="433387" cy="400050"/>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218" name="Straight Arrow Connector 217"/>
          <p:cNvCxnSpPr>
            <a:stCxn id="92" idx="3"/>
          </p:cNvCxnSpPr>
          <p:nvPr/>
        </p:nvCxnSpPr>
        <p:spPr bwMode="auto">
          <a:xfrm>
            <a:off x="3975100" y="3940968"/>
            <a:ext cx="444500" cy="278607"/>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221" name="Straight Arrow Connector 220"/>
          <p:cNvCxnSpPr>
            <a:stCxn id="92" idx="3"/>
            <a:endCxn id="89" idx="1"/>
          </p:cNvCxnSpPr>
          <p:nvPr/>
        </p:nvCxnSpPr>
        <p:spPr bwMode="auto">
          <a:xfrm flipV="1">
            <a:off x="3975100" y="3761582"/>
            <a:ext cx="444500" cy="179386"/>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grpSp>
        <p:nvGrpSpPr>
          <p:cNvPr id="27679" name="Group 253"/>
          <p:cNvGrpSpPr>
            <a:grpSpLocks/>
          </p:cNvGrpSpPr>
          <p:nvPr/>
        </p:nvGrpSpPr>
        <p:grpSpPr bwMode="auto">
          <a:xfrm>
            <a:off x="4419600" y="5097463"/>
            <a:ext cx="1828800" cy="355600"/>
            <a:chOff x="4637737" y="2780933"/>
            <a:chExt cx="709686" cy="354843"/>
          </a:xfrm>
        </p:grpSpPr>
        <p:sp>
          <p:nvSpPr>
            <p:cNvPr id="255" name="Rounded Rectangle 254"/>
            <p:cNvSpPr/>
            <p:nvPr/>
          </p:nvSpPr>
          <p:spPr>
            <a:xfrm>
              <a:off x="4637737" y="2780933"/>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56" name="Rounded Rectangle 22"/>
            <p:cNvSpPr/>
            <p:nvPr/>
          </p:nvSpPr>
          <p:spPr>
            <a:xfrm>
              <a:off x="4648210" y="2792021"/>
              <a:ext cx="688740" cy="332665"/>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defTabSz="266700" eaLnBrk="0" hangingPunct="0">
                <a:lnSpc>
                  <a:spcPct val="90000"/>
                </a:lnSpc>
                <a:spcAft>
                  <a:spcPct val="35000"/>
                </a:spcAft>
                <a:defRPr/>
              </a:pPr>
              <a:r>
                <a:rPr lang="en-US" sz="800" dirty="0">
                  <a:latin typeface="Arial" pitchFamily="34" charset="0"/>
                  <a:cs typeface="Arial" pitchFamily="34" charset="0"/>
                </a:rPr>
                <a:t>Regulatory Agreement: 30 years</a:t>
              </a:r>
            </a:p>
          </p:txBody>
        </p:sp>
      </p:grpSp>
      <p:grpSp>
        <p:nvGrpSpPr>
          <p:cNvPr id="27680" name="Group 256"/>
          <p:cNvGrpSpPr>
            <a:grpSpLocks/>
          </p:cNvGrpSpPr>
          <p:nvPr/>
        </p:nvGrpSpPr>
        <p:grpSpPr bwMode="auto">
          <a:xfrm>
            <a:off x="4419600" y="5554663"/>
            <a:ext cx="1828800" cy="355600"/>
            <a:chOff x="4637737" y="2780933"/>
            <a:chExt cx="709686" cy="354843"/>
          </a:xfrm>
        </p:grpSpPr>
        <p:sp>
          <p:nvSpPr>
            <p:cNvPr id="258" name="Rounded Rectangle 257"/>
            <p:cNvSpPr/>
            <p:nvPr/>
          </p:nvSpPr>
          <p:spPr>
            <a:xfrm>
              <a:off x="4637737" y="2780933"/>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59" name="Rounded Rectangle 22"/>
            <p:cNvSpPr/>
            <p:nvPr/>
          </p:nvSpPr>
          <p:spPr>
            <a:xfrm>
              <a:off x="4648210" y="2792021"/>
              <a:ext cx="688740" cy="332665"/>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defTabSz="266700" eaLnBrk="0" hangingPunct="0">
                <a:lnSpc>
                  <a:spcPct val="90000"/>
                </a:lnSpc>
                <a:spcAft>
                  <a:spcPct val="35000"/>
                </a:spcAft>
                <a:defRPr/>
              </a:pPr>
              <a:r>
                <a:rPr lang="en-US" sz="800" dirty="0">
                  <a:latin typeface="Arial" pitchFamily="34" charset="0"/>
                  <a:cs typeface="Arial" pitchFamily="34" charset="0"/>
                </a:rPr>
                <a:t>Tax Exemption: 30 years</a:t>
              </a:r>
            </a:p>
          </p:txBody>
        </p:sp>
      </p:grpSp>
      <p:cxnSp>
        <p:nvCxnSpPr>
          <p:cNvPr id="467" name="Straight Arrow Connector 466"/>
          <p:cNvCxnSpPr>
            <a:stCxn id="75" idx="3"/>
            <a:endCxn id="255" idx="1"/>
          </p:cNvCxnSpPr>
          <p:nvPr/>
        </p:nvCxnSpPr>
        <p:spPr bwMode="auto">
          <a:xfrm flipV="1">
            <a:off x="3986213" y="5275263"/>
            <a:ext cx="433387" cy="264319"/>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470" name="Straight Arrow Connector 469"/>
          <p:cNvCxnSpPr>
            <a:stCxn id="76" idx="3"/>
            <a:endCxn id="258" idx="1"/>
          </p:cNvCxnSpPr>
          <p:nvPr/>
        </p:nvCxnSpPr>
        <p:spPr bwMode="auto">
          <a:xfrm>
            <a:off x="3975100" y="5539582"/>
            <a:ext cx="444500" cy="192881"/>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sp>
        <p:nvSpPr>
          <p:cNvPr id="491" name="TextBox 490"/>
          <p:cNvSpPr txBox="1"/>
          <p:nvPr/>
        </p:nvSpPr>
        <p:spPr>
          <a:xfrm>
            <a:off x="1905000" y="4233863"/>
            <a:ext cx="990600" cy="338137"/>
          </a:xfrm>
          <a:prstGeom prst="rect">
            <a:avLst/>
          </a:prstGeom>
          <a:noFill/>
        </p:spPr>
        <p:txBody>
          <a:bodyPr>
            <a:spAutoFit/>
          </a:bodyPr>
          <a:lstStyle/>
          <a:p>
            <a:pPr algn="ctr" eaLnBrk="0" hangingPunct="0">
              <a:defRPr/>
            </a:pPr>
            <a:r>
              <a:rPr lang="en-US" sz="800" i="1" dirty="0">
                <a:solidFill>
                  <a:schemeClr val="bg1">
                    <a:lumMod val="50000"/>
                  </a:schemeClr>
                </a:solidFill>
                <a:ea typeface="ＭＳ Ｐゴシック" charset="-128"/>
                <a:cs typeface="+mn-cs"/>
              </a:rPr>
              <a:t>Must use or have used LIHTC</a:t>
            </a:r>
          </a:p>
        </p:txBody>
      </p:sp>
      <p:sp>
        <p:nvSpPr>
          <p:cNvPr id="492" name="TextBox 491"/>
          <p:cNvSpPr txBox="1"/>
          <p:nvPr/>
        </p:nvSpPr>
        <p:spPr>
          <a:xfrm>
            <a:off x="1905000" y="5846763"/>
            <a:ext cx="990600" cy="461962"/>
          </a:xfrm>
          <a:prstGeom prst="rect">
            <a:avLst/>
          </a:prstGeom>
          <a:noFill/>
        </p:spPr>
        <p:txBody>
          <a:bodyPr>
            <a:spAutoFit/>
          </a:bodyPr>
          <a:lstStyle/>
          <a:p>
            <a:pPr algn="ctr" eaLnBrk="0" hangingPunct="0">
              <a:defRPr/>
            </a:pPr>
            <a:r>
              <a:rPr lang="en-US" sz="800" i="1" dirty="0">
                <a:solidFill>
                  <a:schemeClr val="bg1">
                    <a:lumMod val="50000"/>
                  </a:schemeClr>
                </a:solidFill>
                <a:ea typeface="ＭＳ Ｐゴシック" charset="-128"/>
                <a:cs typeface="+mn-cs"/>
              </a:rPr>
              <a:t>Must be incorporated as an HDFC</a:t>
            </a:r>
          </a:p>
        </p:txBody>
      </p:sp>
      <p:sp>
        <p:nvSpPr>
          <p:cNvPr id="117" name="Oval 116"/>
          <p:cNvSpPr/>
          <p:nvPr/>
        </p:nvSpPr>
        <p:spPr bwMode="auto">
          <a:xfrm>
            <a:off x="6248400" y="2514600"/>
            <a:ext cx="228600" cy="457200"/>
          </a:xfrm>
          <a:prstGeom prst="ellipse">
            <a:avLst/>
          </a:prstGeom>
          <a:solidFill>
            <a:schemeClr val="accent3">
              <a:lumMod val="60000"/>
              <a:lumOff val="40000"/>
              <a:alpha val="60000"/>
            </a:schemeClr>
          </a:solidFill>
          <a:ln w="9525" cap="flat" cmpd="sng" algn="ctr">
            <a:noFill/>
            <a:prstDash val="solid"/>
            <a:round/>
            <a:headEnd type="none" w="med" len="med"/>
            <a:tailEnd type="none" w="med" len="med"/>
          </a:ln>
          <a:effectLst/>
        </p:spPr>
        <p:txBody>
          <a:bodyPr/>
          <a:lstStyle/>
          <a:p>
            <a:pPr eaLnBrk="0" hangingPunct="0">
              <a:defRPr/>
            </a:pPr>
            <a:endParaRPr lang="en-US" dirty="0">
              <a:ea typeface="ＭＳ Ｐゴシック" charset="-128"/>
              <a:cs typeface="+mn-cs"/>
            </a:endParaRPr>
          </a:p>
        </p:txBody>
      </p:sp>
      <p:sp>
        <p:nvSpPr>
          <p:cNvPr id="130" name="Oval 129"/>
          <p:cNvSpPr/>
          <p:nvPr/>
        </p:nvSpPr>
        <p:spPr bwMode="auto">
          <a:xfrm>
            <a:off x="6096000" y="3533775"/>
            <a:ext cx="228600" cy="914400"/>
          </a:xfrm>
          <a:prstGeom prst="ellipse">
            <a:avLst/>
          </a:prstGeom>
          <a:solidFill>
            <a:schemeClr val="accent3">
              <a:lumMod val="60000"/>
              <a:lumOff val="40000"/>
              <a:alpha val="60000"/>
            </a:schemeClr>
          </a:solidFill>
          <a:ln w="9525" cap="flat" cmpd="sng" algn="ctr">
            <a:noFill/>
            <a:prstDash val="solid"/>
            <a:round/>
            <a:headEnd type="none" w="med" len="med"/>
            <a:tailEnd type="none" w="med" len="med"/>
          </a:ln>
          <a:effectLst/>
        </p:spPr>
        <p:txBody>
          <a:bodyPr/>
          <a:lstStyle/>
          <a:p>
            <a:pPr eaLnBrk="0" hangingPunct="0">
              <a:defRPr/>
            </a:pPr>
            <a:endParaRPr lang="en-US" dirty="0">
              <a:ea typeface="ＭＳ Ｐゴシック" charset="-128"/>
              <a:cs typeface="+mn-cs"/>
            </a:endParaRPr>
          </a:p>
        </p:txBody>
      </p:sp>
      <p:cxnSp>
        <p:nvCxnSpPr>
          <p:cNvPr id="142" name="Straight Connector 141"/>
          <p:cNvCxnSpPr>
            <a:stCxn id="130" idx="6"/>
            <a:endCxn id="149" idx="1"/>
          </p:cNvCxnSpPr>
          <p:nvPr/>
        </p:nvCxnSpPr>
        <p:spPr bwMode="auto">
          <a:xfrm flipV="1">
            <a:off x="6324600" y="3962400"/>
            <a:ext cx="609600" cy="28575"/>
          </a:xfrm>
          <a:prstGeom prst="line">
            <a:avLst/>
          </a:prstGeom>
          <a:solidFill>
            <a:schemeClr val="accent1"/>
          </a:solidFill>
          <a:ln w="12700" cap="flat" cmpd="sng" algn="ctr">
            <a:solidFill>
              <a:schemeClr val="accent3">
                <a:lumMod val="75000"/>
              </a:schemeClr>
            </a:solidFill>
            <a:prstDash val="solid"/>
            <a:round/>
            <a:headEnd type="none" w="med" len="med"/>
            <a:tailEnd type="none" w="med" len="med"/>
          </a:ln>
          <a:effectLst/>
        </p:spPr>
      </p:cxnSp>
      <p:cxnSp>
        <p:nvCxnSpPr>
          <p:cNvPr id="126" name="Straight Connector 125"/>
          <p:cNvCxnSpPr>
            <a:stCxn id="128" idx="6"/>
            <a:endCxn id="112" idx="1"/>
          </p:cNvCxnSpPr>
          <p:nvPr/>
        </p:nvCxnSpPr>
        <p:spPr bwMode="auto">
          <a:xfrm flipV="1">
            <a:off x="6324600" y="5448300"/>
            <a:ext cx="609600" cy="42863"/>
          </a:xfrm>
          <a:prstGeom prst="line">
            <a:avLst/>
          </a:prstGeom>
          <a:solidFill>
            <a:schemeClr val="accent1"/>
          </a:solidFill>
          <a:ln w="12700" cap="flat" cmpd="sng" algn="ctr">
            <a:solidFill>
              <a:schemeClr val="accent3">
                <a:lumMod val="75000"/>
              </a:schemeClr>
            </a:solidFill>
            <a:prstDash val="solid"/>
            <a:round/>
            <a:headEnd type="none" w="med" len="med"/>
            <a:tailEnd type="none" w="med" len="med"/>
          </a:ln>
          <a:effectLst/>
        </p:spPr>
      </p:cxnSp>
      <p:sp>
        <p:nvSpPr>
          <p:cNvPr id="128" name="Oval 127"/>
          <p:cNvSpPr/>
          <p:nvPr/>
        </p:nvSpPr>
        <p:spPr bwMode="auto">
          <a:xfrm>
            <a:off x="6096000" y="4995863"/>
            <a:ext cx="228600" cy="990600"/>
          </a:xfrm>
          <a:prstGeom prst="ellipse">
            <a:avLst/>
          </a:prstGeom>
          <a:solidFill>
            <a:schemeClr val="accent3">
              <a:lumMod val="60000"/>
              <a:lumOff val="40000"/>
              <a:alpha val="60000"/>
            </a:schemeClr>
          </a:solidFill>
          <a:ln w="9525" cap="flat" cmpd="sng" algn="ctr">
            <a:noFill/>
            <a:prstDash val="solid"/>
            <a:round/>
            <a:headEnd type="none" w="med" len="med"/>
            <a:tailEnd type="none" w="med" len="med"/>
          </a:ln>
          <a:effectLst/>
        </p:spPr>
        <p:txBody>
          <a:bodyPr/>
          <a:lstStyle/>
          <a:p>
            <a:pPr eaLnBrk="0" hangingPunct="0">
              <a:defRPr/>
            </a:pPr>
            <a:endParaRPr lang="en-US" dirty="0">
              <a:ea typeface="ＭＳ Ｐゴシック" charset="-128"/>
              <a:cs typeface="+mn-cs"/>
            </a:endParaRPr>
          </a:p>
        </p:txBody>
      </p:sp>
      <p:sp>
        <p:nvSpPr>
          <p:cNvPr id="111" name="TextBox 110"/>
          <p:cNvSpPr txBox="1"/>
          <p:nvPr/>
        </p:nvSpPr>
        <p:spPr>
          <a:xfrm>
            <a:off x="4343400" y="5910263"/>
            <a:ext cx="2362200" cy="338137"/>
          </a:xfrm>
          <a:prstGeom prst="rect">
            <a:avLst/>
          </a:prstGeom>
          <a:noFill/>
        </p:spPr>
        <p:txBody>
          <a:bodyPr>
            <a:spAutoFit/>
          </a:bodyPr>
          <a:lstStyle/>
          <a:p>
            <a:pPr eaLnBrk="0" hangingPunct="0">
              <a:defRPr/>
            </a:pPr>
            <a:r>
              <a:rPr lang="en-US" sz="800" i="1" dirty="0">
                <a:solidFill>
                  <a:schemeClr val="bg1">
                    <a:lumMod val="50000"/>
                  </a:schemeClr>
                </a:solidFill>
                <a:ea typeface="ＭＳ Ｐゴシック" charset="-128"/>
                <a:cs typeface="+mn-cs"/>
              </a:rPr>
              <a:t>Original regulatory agreement and tax exemption could have been up to 40 years</a:t>
            </a:r>
          </a:p>
        </p:txBody>
      </p:sp>
      <p:sp>
        <p:nvSpPr>
          <p:cNvPr id="143" name="TextBox 142"/>
          <p:cNvSpPr txBox="1"/>
          <p:nvPr/>
        </p:nvSpPr>
        <p:spPr>
          <a:xfrm>
            <a:off x="5943600" y="3090863"/>
            <a:ext cx="685800" cy="338137"/>
          </a:xfrm>
          <a:prstGeom prst="rect">
            <a:avLst/>
          </a:prstGeom>
          <a:noFill/>
        </p:spPr>
        <p:txBody>
          <a:bodyPr>
            <a:spAutoFit/>
          </a:bodyPr>
          <a:lstStyle/>
          <a:p>
            <a:pPr algn="ctr" eaLnBrk="0" hangingPunct="0">
              <a:defRPr/>
            </a:pPr>
            <a:r>
              <a:rPr lang="en-US" sz="800" i="1" dirty="0">
                <a:solidFill>
                  <a:schemeClr val="bg1">
                    <a:lumMod val="50000"/>
                  </a:schemeClr>
                </a:solidFill>
                <a:ea typeface="ＭＳ Ｐゴシック" charset="-128"/>
                <a:cs typeface="+mn-cs"/>
              </a:rPr>
              <a:t>Phase out period</a:t>
            </a:r>
          </a:p>
        </p:txBody>
      </p:sp>
      <p:sp>
        <p:nvSpPr>
          <p:cNvPr id="144" name="Rounded Rectangle 143"/>
          <p:cNvSpPr/>
          <p:nvPr/>
        </p:nvSpPr>
        <p:spPr>
          <a:xfrm>
            <a:off x="6172200" y="2590800"/>
            <a:ext cx="304800" cy="304800"/>
          </a:xfrm>
          <a:prstGeom prst="roundRect">
            <a:avLst>
              <a:gd name="adj" fmla="val 10000"/>
            </a:avLst>
          </a:prstGeom>
          <a:noFill/>
          <a:ln w="19050">
            <a:solidFill>
              <a:schemeClr val="accent3">
                <a:lumMod val="75000"/>
              </a:schemeClr>
            </a:solidFill>
          </a:ln>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cxnSp>
        <p:nvCxnSpPr>
          <p:cNvPr id="145" name="Straight Connector 144"/>
          <p:cNvCxnSpPr>
            <a:stCxn id="143" idx="0"/>
            <a:endCxn id="144" idx="2"/>
          </p:cNvCxnSpPr>
          <p:nvPr/>
        </p:nvCxnSpPr>
        <p:spPr bwMode="auto">
          <a:xfrm flipV="1">
            <a:off x="6286500" y="2895600"/>
            <a:ext cx="38100" cy="195263"/>
          </a:xfrm>
          <a:prstGeom prst="line">
            <a:avLst/>
          </a:prstGeom>
          <a:solidFill>
            <a:schemeClr val="accent1"/>
          </a:solidFill>
          <a:ln w="12700" cap="flat" cmpd="sng" algn="ctr">
            <a:solidFill>
              <a:schemeClr val="accent3">
                <a:lumMod val="75000"/>
              </a:schemeClr>
            </a:solidFill>
            <a:prstDash val="solid"/>
            <a:round/>
            <a:headEnd type="none" w="med" len="med"/>
            <a:tailEnd type="none" w="med" len="med"/>
          </a:ln>
          <a:effectLst/>
        </p:spPr>
      </p:cxnSp>
      <p:grpSp>
        <p:nvGrpSpPr>
          <p:cNvPr id="148" name="Group 45"/>
          <p:cNvGrpSpPr/>
          <p:nvPr/>
        </p:nvGrpSpPr>
        <p:grpSpPr>
          <a:xfrm>
            <a:off x="6934200" y="3810000"/>
            <a:ext cx="1676400" cy="304800"/>
            <a:chOff x="5631299" y="2372863"/>
            <a:chExt cx="709686" cy="354843"/>
          </a:xfrm>
          <a:solidFill>
            <a:schemeClr val="accent3">
              <a:lumMod val="75000"/>
            </a:schemeClr>
          </a:solidFill>
        </p:grpSpPr>
        <p:sp>
          <p:nvSpPr>
            <p:cNvPr id="149" name="Rounded Rectangle 148"/>
            <p:cNvSpPr/>
            <p:nvPr/>
          </p:nvSpPr>
          <p:spPr>
            <a:xfrm>
              <a:off x="5631299" y="2372863"/>
              <a:ext cx="709686" cy="354843"/>
            </a:xfrm>
            <a:prstGeom prst="roundRect">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50" name="Rounded Rectangle 16"/>
            <p:cNvSpPr/>
            <p:nvPr/>
          </p:nvSpPr>
          <p:spPr>
            <a:xfrm>
              <a:off x="5641692" y="2383256"/>
              <a:ext cx="688900" cy="334057"/>
            </a:xfrm>
            <a:prstGeom prst="roundRect">
              <a:avLst/>
            </a:prstGeom>
            <a:grpFill/>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eaLnBrk="0" hangingPunct="0">
                <a:defRPr/>
              </a:pPr>
              <a:r>
                <a:rPr lang="en-US" sz="800" dirty="0"/>
                <a:t> Apply to  extend 420-c with a new regulatory agreement.</a:t>
              </a:r>
            </a:p>
          </p:txBody>
        </p:sp>
      </p:grpSp>
      <p:sp>
        <p:nvSpPr>
          <p:cNvPr id="113" name="TextBox 112"/>
          <p:cNvSpPr txBox="1"/>
          <p:nvPr/>
        </p:nvSpPr>
        <p:spPr>
          <a:xfrm>
            <a:off x="4343400" y="4386263"/>
            <a:ext cx="2362200" cy="338137"/>
          </a:xfrm>
          <a:prstGeom prst="rect">
            <a:avLst/>
          </a:prstGeom>
          <a:noFill/>
        </p:spPr>
        <p:txBody>
          <a:bodyPr>
            <a:spAutoFit/>
          </a:bodyPr>
          <a:lstStyle/>
          <a:p>
            <a:pPr eaLnBrk="0" hangingPunct="0">
              <a:defRPr/>
            </a:pPr>
            <a:r>
              <a:rPr lang="en-US" sz="800" i="1" dirty="0">
                <a:solidFill>
                  <a:schemeClr val="bg1">
                    <a:lumMod val="50000"/>
                  </a:schemeClr>
                </a:solidFill>
                <a:ea typeface="ＭＳ Ｐゴシック" charset="-128"/>
                <a:cs typeface="+mn-cs"/>
              </a:rPr>
              <a:t>Original regulatory agreement and tax exemption could have been up to 60 years</a:t>
            </a:r>
          </a:p>
        </p:txBody>
      </p:sp>
      <p:grpSp>
        <p:nvGrpSpPr>
          <p:cNvPr id="114" name="Group 45"/>
          <p:cNvGrpSpPr/>
          <p:nvPr/>
        </p:nvGrpSpPr>
        <p:grpSpPr>
          <a:xfrm>
            <a:off x="6934200" y="2362200"/>
            <a:ext cx="1676400" cy="228600"/>
            <a:chOff x="5631299" y="2372863"/>
            <a:chExt cx="709686" cy="354843"/>
          </a:xfrm>
          <a:solidFill>
            <a:schemeClr val="accent3">
              <a:lumMod val="75000"/>
            </a:schemeClr>
          </a:solidFill>
        </p:grpSpPr>
        <p:sp>
          <p:nvSpPr>
            <p:cNvPr id="115" name="Rounded Rectangle 114"/>
            <p:cNvSpPr/>
            <p:nvPr/>
          </p:nvSpPr>
          <p:spPr>
            <a:xfrm>
              <a:off x="5631299" y="2372863"/>
              <a:ext cx="709686" cy="354843"/>
            </a:xfrm>
            <a:prstGeom prst="roundRect">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16" name="Rounded Rectangle 16"/>
            <p:cNvSpPr/>
            <p:nvPr/>
          </p:nvSpPr>
          <p:spPr>
            <a:xfrm>
              <a:off x="5641692" y="2383256"/>
              <a:ext cx="688900" cy="334057"/>
            </a:xfrm>
            <a:prstGeom prst="roundRect">
              <a:avLst/>
            </a:prstGeom>
            <a:grpFill/>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eaLnBrk="0" hangingPunct="0">
                <a:defRPr/>
              </a:pPr>
              <a:r>
                <a:rPr lang="en-US" sz="800" dirty="0"/>
                <a:t>Rehab and apply for a new J51.</a:t>
              </a:r>
            </a:p>
          </p:txBody>
        </p:sp>
      </p:grpSp>
      <p:grpSp>
        <p:nvGrpSpPr>
          <p:cNvPr id="122" name="Group 45"/>
          <p:cNvGrpSpPr/>
          <p:nvPr/>
        </p:nvGrpSpPr>
        <p:grpSpPr>
          <a:xfrm>
            <a:off x="6934200" y="2743200"/>
            <a:ext cx="1676400" cy="609600"/>
            <a:chOff x="5631299" y="2372863"/>
            <a:chExt cx="709686" cy="354843"/>
          </a:xfrm>
          <a:solidFill>
            <a:schemeClr val="accent3">
              <a:lumMod val="75000"/>
            </a:schemeClr>
          </a:solidFill>
        </p:grpSpPr>
        <p:sp>
          <p:nvSpPr>
            <p:cNvPr id="123" name="Rounded Rectangle 122"/>
            <p:cNvSpPr/>
            <p:nvPr/>
          </p:nvSpPr>
          <p:spPr>
            <a:xfrm>
              <a:off x="5631299" y="2372863"/>
              <a:ext cx="709686" cy="354843"/>
            </a:xfrm>
            <a:prstGeom prst="roundRect">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24" name="Rounded Rectangle 16"/>
            <p:cNvSpPr/>
            <p:nvPr/>
          </p:nvSpPr>
          <p:spPr>
            <a:xfrm>
              <a:off x="5641692" y="2383256"/>
              <a:ext cx="688900" cy="334057"/>
            </a:xfrm>
            <a:prstGeom prst="roundRect">
              <a:avLst/>
            </a:prstGeom>
            <a:grpFill/>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eaLnBrk="0" hangingPunct="0">
                <a:defRPr/>
              </a:pPr>
              <a:r>
                <a:rPr lang="en-US" sz="800" dirty="0"/>
                <a:t>Apply to transfer property to Article XI, if willing to change ownership structure, or 420-c, if once used or currently rehabbing with LIHTC.</a:t>
              </a:r>
            </a:p>
          </p:txBody>
        </p:sp>
      </p:grpSp>
      <p:cxnSp>
        <p:nvCxnSpPr>
          <p:cNvPr id="183" name="Straight Connector 182"/>
          <p:cNvCxnSpPr>
            <a:stCxn id="117" idx="6"/>
            <a:endCxn id="123" idx="1"/>
          </p:cNvCxnSpPr>
          <p:nvPr/>
        </p:nvCxnSpPr>
        <p:spPr bwMode="auto">
          <a:xfrm>
            <a:off x="6477000" y="2743200"/>
            <a:ext cx="457200" cy="304800"/>
          </a:xfrm>
          <a:prstGeom prst="line">
            <a:avLst/>
          </a:prstGeom>
          <a:solidFill>
            <a:schemeClr val="accent1"/>
          </a:solidFill>
          <a:ln w="12700" cap="flat" cmpd="sng" algn="ctr">
            <a:solidFill>
              <a:schemeClr val="accent3">
                <a:lumMod val="75000"/>
              </a:schemeClr>
            </a:solidFill>
            <a:prstDash val="solid"/>
            <a:round/>
            <a:headEnd type="none" w="med" len="med"/>
            <a:tailEnd type="none" w="med" len="med"/>
          </a:ln>
          <a:effectLst/>
        </p:spPr>
      </p:cxnSp>
      <p:cxnSp>
        <p:nvCxnSpPr>
          <p:cNvPr id="120" name="Straight Connector 119"/>
          <p:cNvCxnSpPr>
            <a:stCxn id="117" idx="6"/>
            <a:endCxn id="115" idx="1"/>
          </p:cNvCxnSpPr>
          <p:nvPr/>
        </p:nvCxnSpPr>
        <p:spPr bwMode="auto">
          <a:xfrm flipV="1">
            <a:off x="6477000" y="2476500"/>
            <a:ext cx="457200" cy="266700"/>
          </a:xfrm>
          <a:prstGeom prst="line">
            <a:avLst/>
          </a:prstGeom>
          <a:solidFill>
            <a:schemeClr val="accent1"/>
          </a:solidFill>
          <a:ln w="12700" cap="flat" cmpd="sng" algn="ctr">
            <a:solidFill>
              <a:schemeClr val="accent3">
                <a:lumMod val="75000"/>
              </a:schemeClr>
            </a:solidFill>
            <a:prstDash val="solid"/>
            <a:round/>
            <a:headEnd type="none" w="med" len="med"/>
            <a:tailEnd type="none" w="med" len="med"/>
          </a:ln>
          <a:effectLst/>
        </p:spPr>
      </p:cxnSp>
      <p:grpSp>
        <p:nvGrpSpPr>
          <p:cNvPr id="110" name="Group 45"/>
          <p:cNvGrpSpPr/>
          <p:nvPr/>
        </p:nvGrpSpPr>
        <p:grpSpPr>
          <a:xfrm>
            <a:off x="6934200" y="5257800"/>
            <a:ext cx="1676400" cy="381000"/>
            <a:chOff x="5631299" y="2372863"/>
            <a:chExt cx="709686" cy="354843"/>
          </a:xfrm>
          <a:solidFill>
            <a:schemeClr val="accent3">
              <a:lumMod val="75000"/>
            </a:schemeClr>
          </a:solidFill>
        </p:grpSpPr>
        <p:sp>
          <p:nvSpPr>
            <p:cNvPr id="112" name="Rounded Rectangle 111"/>
            <p:cNvSpPr/>
            <p:nvPr/>
          </p:nvSpPr>
          <p:spPr>
            <a:xfrm>
              <a:off x="5631299" y="2372863"/>
              <a:ext cx="709686" cy="354843"/>
            </a:xfrm>
            <a:prstGeom prst="roundRect">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19" name="Rounded Rectangle 16"/>
            <p:cNvSpPr/>
            <p:nvPr/>
          </p:nvSpPr>
          <p:spPr>
            <a:xfrm>
              <a:off x="5641692" y="2383256"/>
              <a:ext cx="688900" cy="334057"/>
            </a:xfrm>
            <a:prstGeom prst="roundRect">
              <a:avLst/>
            </a:prstGeom>
            <a:grpFill/>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eaLnBrk="0" hangingPunct="0">
                <a:defRPr/>
              </a:pPr>
              <a:r>
                <a:rPr lang="en-US" sz="800" dirty="0"/>
                <a:t>Apply to extend </a:t>
              </a:r>
              <a:r>
                <a:rPr lang="en-US" sz="800" dirty="0" smtClean="0"/>
                <a:t> Article XI </a:t>
              </a:r>
              <a:r>
                <a:rPr lang="en-US" sz="800" dirty="0"/>
                <a:t>with a new regulatory agreement.</a:t>
              </a:r>
            </a:p>
          </p:txBody>
        </p:sp>
      </p:grpSp>
      <p:sp>
        <p:nvSpPr>
          <p:cNvPr id="121" name="Rounded Rectangle 120"/>
          <p:cNvSpPr/>
          <p:nvPr/>
        </p:nvSpPr>
        <p:spPr>
          <a:xfrm>
            <a:off x="5867400" y="2179320"/>
            <a:ext cx="304800" cy="304800"/>
          </a:xfrm>
          <a:prstGeom prst="roundRect">
            <a:avLst>
              <a:gd name="adj" fmla="val 10000"/>
            </a:avLst>
          </a:prstGeom>
          <a:noFill/>
          <a:ln w="19050">
            <a:solidFill>
              <a:schemeClr val="accent3">
                <a:lumMod val="75000"/>
              </a:schemeClr>
            </a:solidFill>
          </a:ln>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nvGrpSpPr>
          <p:cNvPr id="129" name="Group 45"/>
          <p:cNvGrpSpPr/>
          <p:nvPr/>
        </p:nvGrpSpPr>
        <p:grpSpPr>
          <a:xfrm>
            <a:off x="6934200" y="1600200"/>
            <a:ext cx="1676400" cy="551370"/>
            <a:chOff x="5631299" y="2372863"/>
            <a:chExt cx="709686" cy="354843"/>
          </a:xfrm>
          <a:solidFill>
            <a:schemeClr val="accent3">
              <a:lumMod val="75000"/>
            </a:schemeClr>
          </a:solidFill>
        </p:grpSpPr>
        <p:sp>
          <p:nvSpPr>
            <p:cNvPr id="131" name="Rounded Rectangle 130"/>
            <p:cNvSpPr/>
            <p:nvPr/>
          </p:nvSpPr>
          <p:spPr>
            <a:xfrm>
              <a:off x="5631299" y="2372863"/>
              <a:ext cx="709686" cy="354843"/>
            </a:xfrm>
            <a:prstGeom prst="roundRect">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32" name="Rounded Rectangle 16"/>
            <p:cNvSpPr/>
            <p:nvPr/>
          </p:nvSpPr>
          <p:spPr>
            <a:xfrm>
              <a:off x="5641692" y="2383256"/>
              <a:ext cx="688900" cy="334057"/>
            </a:xfrm>
            <a:prstGeom prst="roundRect">
              <a:avLst/>
            </a:prstGeom>
            <a:grpFill/>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eaLnBrk="0" hangingPunct="0">
                <a:defRPr/>
              </a:pPr>
              <a:r>
                <a:rPr lang="en-US" sz="800" dirty="0"/>
                <a:t>New 467-I </a:t>
              </a:r>
              <a:r>
                <a:rPr lang="en-US" sz="800" dirty="0" smtClean="0"/>
                <a:t>program may </a:t>
              </a:r>
              <a:r>
                <a:rPr lang="en-US" sz="800" dirty="0"/>
                <a:t>be able to extend </a:t>
              </a:r>
              <a:r>
                <a:rPr lang="en-US" sz="800" dirty="0" smtClean="0"/>
                <a:t>abatement period.</a:t>
              </a:r>
            </a:p>
            <a:p>
              <a:pPr algn="ctr" eaLnBrk="0" hangingPunct="0">
                <a:defRPr/>
              </a:pPr>
              <a:r>
                <a:rPr lang="en-US" sz="800" dirty="0"/>
                <a:t>(</a:t>
              </a:r>
              <a:r>
                <a:rPr lang="en-US" sz="800" dirty="0" smtClean="0"/>
                <a:t>pending </a:t>
              </a:r>
              <a:r>
                <a:rPr lang="en-US" sz="800" dirty="0"/>
                <a:t>NYS Tax </a:t>
              </a:r>
              <a:r>
                <a:rPr lang="en-US" sz="800" dirty="0" err="1"/>
                <a:t>Dept</a:t>
              </a:r>
              <a:r>
                <a:rPr lang="en-US" sz="800" dirty="0"/>
                <a:t> </a:t>
              </a:r>
              <a:r>
                <a:rPr lang="en-US" sz="800" dirty="0" smtClean="0"/>
                <a:t>rulemaking)</a:t>
              </a:r>
              <a:endParaRPr lang="en-US" sz="800" dirty="0"/>
            </a:p>
          </p:txBody>
        </p:sp>
      </p:grpSp>
      <p:cxnSp>
        <p:nvCxnSpPr>
          <p:cNvPr id="133" name="Straight Connector 132"/>
          <p:cNvCxnSpPr>
            <a:stCxn id="121" idx="3"/>
            <a:endCxn id="132" idx="1"/>
          </p:cNvCxnSpPr>
          <p:nvPr/>
        </p:nvCxnSpPr>
        <p:spPr bwMode="auto">
          <a:xfrm flipV="1">
            <a:off x="6172200" y="1875885"/>
            <a:ext cx="786550" cy="455835"/>
          </a:xfrm>
          <a:prstGeom prst="line">
            <a:avLst/>
          </a:prstGeom>
          <a:solidFill>
            <a:schemeClr val="accent1"/>
          </a:solidFill>
          <a:ln w="12700" cap="flat" cmpd="sng" algn="ctr">
            <a:solidFill>
              <a:schemeClr val="accent3">
                <a:lumMod val="75000"/>
              </a:schemeClr>
            </a:solidFill>
            <a:prstDash val="solid"/>
            <a:round/>
            <a:headEnd type="none" w="med" len="med"/>
            <a:tailEnd type="none" w="med" len="med"/>
          </a:ln>
          <a:effectLst/>
        </p:spPr>
      </p:cxnSp>
    </p:spTree>
    <p:extLst>
      <p:ext uri="{BB962C8B-B14F-4D97-AF65-F5344CB8AC3E}">
        <p14:creationId xmlns:p14="http://schemas.microsoft.com/office/powerpoint/2010/main" val="1154872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Rectangle 218"/>
          <p:cNvSpPr/>
          <p:nvPr/>
        </p:nvSpPr>
        <p:spPr bwMode="auto">
          <a:xfrm>
            <a:off x="381000" y="152400"/>
            <a:ext cx="8382000" cy="6477000"/>
          </a:xfrm>
          <a:prstGeom prst="rect">
            <a:avLst/>
          </a:prstGeom>
          <a:solidFill>
            <a:schemeClr val="bg1">
              <a:lumMod val="85000"/>
              <a:alpha val="50000"/>
            </a:schemeClr>
          </a:solidFill>
          <a:ln w="9525" cap="flat" cmpd="sng" algn="ctr">
            <a:solidFill>
              <a:schemeClr val="bg1">
                <a:lumMod val="75000"/>
              </a:schemeClr>
            </a:solidFill>
            <a:prstDash val="solid"/>
            <a:round/>
            <a:headEnd type="none" w="med" len="med"/>
            <a:tailEnd type="none" w="med" len="med"/>
          </a:ln>
          <a:effectLst/>
        </p:spPr>
        <p:txBody>
          <a:bodyPr/>
          <a:lstStyle/>
          <a:p>
            <a:pPr eaLnBrk="0" hangingPunct="0">
              <a:defRPr/>
            </a:pPr>
            <a:endParaRPr lang="en-US" dirty="0">
              <a:ea typeface="ＭＳ Ｐゴシック" charset="-128"/>
              <a:cs typeface="+mn-cs"/>
            </a:endParaRPr>
          </a:p>
        </p:txBody>
      </p:sp>
      <p:sp>
        <p:nvSpPr>
          <p:cNvPr id="15362" name="Title 1"/>
          <p:cNvSpPr>
            <a:spLocks noGrp="1"/>
          </p:cNvSpPr>
          <p:nvPr>
            <p:ph type="title"/>
          </p:nvPr>
        </p:nvSpPr>
        <p:spPr>
          <a:xfrm>
            <a:off x="381000" y="152400"/>
            <a:ext cx="8382000" cy="381000"/>
          </a:xfrm>
        </p:spPr>
        <p:style>
          <a:lnRef idx="1">
            <a:schemeClr val="accent1"/>
          </a:lnRef>
          <a:fillRef idx="3">
            <a:schemeClr val="accent1"/>
          </a:fillRef>
          <a:effectRef idx="2">
            <a:schemeClr val="accent1"/>
          </a:effectRef>
          <a:fontRef idx="minor">
            <a:schemeClr val="lt1"/>
          </a:fontRef>
        </p:style>
        <p:txBody>
          <a:bodyPr/>
          <a:lstStyle/>
          <a:p>
            <a:pPr>
              <a:defRPr/>
            </a:pPr>
            <a:r>
              <a:rPr lang="en-US" sz="2400" dirty="0" smtClean="0">
                <a:solidFill>
                  <a:schemeClr val="bg1">
                    <a:lumMod val="85000"/>
                  </a:schemeClr>
                </a:solidFill>
              </a:rPr>
              <a:t>Scenario #3: For-profit developer, New construction</a:t>
            </a:r>
          </a:p>
        </p:txBody>
      </p:sp>
      <p:grpSp>
        <p:nvGrpSpPr>
          <p:cNvPr id="29699" name="Group 21"/>
          <p:cNvGrpSpPr>
            <a:grpSpLocks/>
          </p:cNvGrpSpPr>
          <p:nvPr/>
        </p:nvGrpSpPr>
        <p:grpSpPr bwMode="auto">
          <a:xfrm>
            <a:off x="6858000" y="838200"/>
            <a:ext cx="1828800" cy="5638800"/>
            <a:chOff x="6553892" y="0"/>
            <a:chExt cx="851624" cy="5181600"/>
          </a:xfrm>
        </p:grpSpPr>
        <p:sp>
          <p:nvSpPr>
            <p:cNvPr id="38" name="Rounded Rectangle 37"/>
            <p:cNvSpPr/>
            <p:nvPr/>
          </p:nvSpPr>
          <p:spPr>
            <a:xfrm>
              <a:off x="6553892" y="0"/>
              <a:ext cx="851624" cy="518160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39" name="Rounded Rectangle 4"/>
            <p:cNvSpPr/>
            <p:nvPr/>
          </p:nvSpPr>
          <p:spPr>
            <a:xfrm>
              <a:off x="6553892" y="0"/>
              <a:ext cx="851624" cy="1555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71120" tIns="71120" rIns="71120" bIns="71120" spcCol="1270"/>
            <a:lstStyle/>
            <a:p>
              <a:pPr algn="ctr" defTabSz="444500" eaLnBrk="0" hangingPunct="0">
                <a:lnSpc>
                  <a:spcPct val="90000"/>
                </a:lnSpc>
                <a:spcAft>
                  <a:spcPct val="35000"/>
                </a:spcAft>
                <a:defRPr/>
              </a:pPr>
              <a:r>
                <a:rPr lang="en-US" sz="1000" b="1" dirty="0">
                  <a:solidFill>
                    <a:schemeClr val="accent1">
                      <a:lumMod val="75000"/>
                    </a:schemeClr>
                  </a:solidFill>
                  <a:latin typeface="Corbel" pitchFamily="34" charset="0"/>
                  <a:cs typeface="Arial" pitchFamily="34" charset="0"/>
                </a:rPr>
                <a:t>Out-year Considerations</a:t>
              </a:r>
            </a:p>
          </p:txBody>
        </p:sp>
      </p:grpSp>
      <p:grpSp>
        <p:nvGrpSpPr>
          <p:cNvPr id="29700" name="Group 23"/>
          <p:cNvGrpSpPr>
            <a:grpSpLocks/>
          </p:cNvGrpSpPr>
          <p:nvPr/>
        </p:nvGrpSpPr>
        <p:grpSpPr bwMode="auto">
          <a:xfrm>
            <a:off x="4348163" y="838200"/>
            <a:ext cx="2278062" cy="5638800"/>
            <a:chOff x="4566768" y="0"/>
            <a:chExt cx="851624" cy="5181600"/>
          </a:xfrm>
        </p:grpSpPr>
        <p:sp>
          <p:nvSpPr>
            <p:cNvPr id="34" name="Rounded Rectangle 33"/>
            <p:cNvSpPr/>
            <p:nvPr/>
          </p:nvSpPr>
          <p:spPr>
            <a:xfrm>
              <a:off x="4566768" y="0"/>
              <a:ext cx="851624" cy="518160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35" name="Rounded Rectangle 8"/>
            <p:cNvSpPr/>
            <p:nvPr/>
          </p:nvSpPr>
          <p:spPr>
            <a:xfrm>
              <a:off x="4566768" y="0"/>
              <a:ext cx="851624" cy="1555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71120" tIns="71120" rIns="71120" bIns="71120" spcCol="1270"/>
            <a:lstStyle/>
            <a:p>
              <a:pPr algn="ctr" defTabSz="444500" eaLnBrk="0" hangingPunct="0">
                <a:lnSpc>
                  <a:spcPct val="90000"/>
                </a:lnSpc>
                <a:spcAft>
                  <a:spcPct val="35000"/>
                </a:spcAft>
                <a:defRPr/>
              </a:pPr>
              <a:r>
                <a:rPr lang="en-US" sz="1000" b="1" dirty="0">
                  <a:solidFill>
                    <a:schemeClr val="accent1">
                      <a:lumMod val="75000"/>
                    </a:schemeClr>
                  </a:solidFill>
                  <a:latin typeface="Corbel" pitchFamily="34" charset="0"/>
                  <a:cs typeface="Arial" pitchFamily="34" charset="0"/>
                </a:rPr>
                <a:t>Term &amp; Expiration</a:t>
              </a:r>
            </a:p>
          </p:txBody>
        </p:sp>
      </p:grpSp>
      <p:grpSp>
        <p:nvGrpSpPr>
          <p:cNvPr id="29701" name="Group 24"/>
          <p:cNvGrpSpPr>
            <a:grpSpLocks/>
          </p:cNvGrpSpPr>
          <p:nvPr/>
        </p:nvGrpSpPr>
        <p:grpSpPr bwMode="auto">
          <a:xfrm>
            <a:off x="3124200" y="838200"/>
            <a:ext cx="1009650" cy="5638800"/>
            <a:chOff x="3573207" y="0"/>
            <a:chExt cx="851624" cy="5181600"/>
          </a:xfrm>
        </p:grpSpPr>
        <p:sp>
          <p:nvSpPr>
            <p:cNvPr id="32" name="Rounded Rectangle 31"/>
            <p:cNvSpPr/>
            <p:nvPr/>
          </p:nvSpPr>
          <p:spPr>
            <a:xfrm>
              <a:off x="3573207" y="0"/>
              <a:ext cx="851624" cy="518160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33" name="Rounded Rectangle 10"/>
            <p:cNvSpPr/>
            <p:nvPr/>
          </p:nvSpPr>
          <p:spPr>
            <a:xfrm>
              <a:off x="3573207" y="0"/>
              <a:ext cx="851624" cy="1555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71120" tIns="71120" rIns="71120" bIns="71120" spcCol="1270"/>
            <a:lstStyle/>
            <a:p>
              <a:pPr algn="ctr" defTabSz="444500" eaLnBrk="0" hangingPunct="0">
                <a:lnSpc>
                  <a:spcPct val="90000"/>
                </a:lnSpc>
                <a:spcAft>
                  <a:spcPct val="35000"/>
                </a:spcAft>
                <a:defRPr/>
              </a:pPr>
              <a:r>
                <a:rPr lang="en-US" sz="1000" b="1" dirty="0">
                  <a:solidFill>
                    <a:schemeClr val="accent1">
                      <a:lumMod val="75000"/>
                    </a:schemeClr>
                  </a:solidFill>
                  <a:latin typeface="Corbel" pitchFamily="34" charset="0"/>
                  <a:cs typeface="Arial" pitchFamily="34" charset="0"/>
                </a:rPr>
                <a:t>Application Process</a:t>
              </a:r>
            </a:p>
          </p:txBody>
        </p:sp>
      </p:grpSp>
      <p:grpSp>
        <p:nvGrpSpPr>
          <p:cNvPr id="29702" name="Group 25"/>
          <p:cNvGrpSpPr>
            <a:grpSpLocks/>
          </p:cNvGrpSpPr>
          <p:nvPr/>
        </p:nvGrpSpPr>
        <p:grpSpPr bwMode="auto">
          <a:xfrm>
            <a:off x="1905000" y="838200"/>
            <a:ext cx="1006475" cy="5638800"/>
            <a:chOff x="2579645" y="0"/>
            <a:chExt cx="851624" cy="5181600"/>
          </a:xfrm>
        </p:grpSpPr>
        <p:sp>
          <p:nvSpPr>
            <p:cNvPr id="30" name="Rounded Rectangle 29"/>
            <p:cNvSpPr/>
            <p:nvPr/>
          </p:nvSpPr>
          <p:spPr>
            <a:xfrm>
              <a:off x="2579645" y="0"/>
              <a:ext cx="851624" cy="518160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31" name="Rounded Rectangle 12"/>
            <p:cNvSpPr/>
            <p:nvPr/>
          </p:nvSpPr>
          <p:spPr>
            <a:xfrm>
              <a:off x="2579645" y="0"/>
              <a:ext cx="851624" cy="1555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71120" tIns="71120" rIns="71120" bIns="71120" spcCol="1270"/>
            <a:lstStyle/>
            <a:p>
              <a:pPr algn="ctr" defTabSz="444500" eaLnBrk="0" hangingPunct="0">
                <a:lnSpc>
                  <a:spcPct val="90000"/>
                </a:lnSpc>
                <a:spcAft>
                  <a:spcPct val="35000"/>
                </a:spcAft>
                <a:defRPr/>
              </a:pPr>
              <a:r>
                <a:rPr lang="en-US" sz="1000" b="1" dirty="0">
                  <a:solidFill>
                    <a:schemeClr val="accent1">
                      <a:lumMod val="75000"/>
                    </a:schemeClr>
                  </a:solidFill>
                  <a:latin typeface="Corbel" pitchFamily="34" charset="0"/>
                  <a:cs typeface="Arial" pitchFamily="34" charset="0"/>
                </a:rPr>
                <a:t>Tax Incentive Options</a:t>
              </a:r>
            </a:p>
          </p:txBody>
        </p:sp>
      </p:grpSp>
      <p:grpSp>
        <p:nvGrpSpPr>
          <p:cNvPr id="29703" name="Group 26"/>
          <p:cNvGrpSpPr>
            <a:grpSpLocks/>
          </p:cNvGrpSpPr>
          <p:nvPr/>
        </p:nvGrpSpPr>
        <p:grpSpPr bwMode="auto">
          <a:xfrm>
            <a:off x="457200" y="838200"/>
            <a:ext cx="1231900" cy="5638800"/>
            <a:chOff x="1586083" y="0"/>
            <a:chExt cx="851624" cy="5181600"/>
          </a:xfrm>
        </p:grpSpPr>
        <p:sp>
          <p:nvSpPr>
            <p:cNvPr id="28" name="Rounded Rectangle 27"/>
            <p:cNvSpPr/>
            <p:nvPr/>
          </p:nvSpPr>
          <p:spPr>
            <a:xfrm>
              <a:off x="1586083" y="0"/>
              <a:ext cx="851624" cy="518160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29" name="Rounded Rectangle 14"/>
            <p:cNvSpPr/>
            <p:nvPr/>
          </p:nvSpPr>
          <p:spPr>
            <a:xfrm>
              <a:off x="1586083" y="0"/>
              <a:ext cx="851624" cy="1555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71120" tIns="71120" rIns="71120" bIns="71120" spcCol="1270"/>
            <a:lstStyle/>
            <a:p>
              <a:pPr algn="ctr" defTabSz="444500" eaLnBrk="0" hangingPunct="0">
                <a:lnSpc>
                  <a:spcPct val="90000"/>
                </a:lnSpc>
                <a:spcAft>
                  <a:spcPct val="35000"/>
                </a:spcAft>
                <a:defRPr/>
              </a:pPr>
              <a:r>
                <a:rPr lang="en-US" sz="1000" b="1" dirty="0">
                  <a:solidFill>
                    <a:schemeClr val="accent1">
                      <a:lumMod val="75000"/>
                    </a:schemeClr>
                  </a:solidFill>
                  <a:latin typeface="Corbel" pitchFamily="34" charset="0"/>
                  <a:cs typeface="Arial" pitchFamily="34" charset="0"/>
                </a:rPr>
                <a:t>Development Scenario</a:t>
              </a:r>
            </a:p>
          </p:txBody>
        </p:sp>
      </p:grpSp>
      <p:grpSp>
        <p:nvGrpSpPr>
          <p:cNvPr id="29704" name="Group 39"/>
          <p:cNvGrpSpPr>
            <a:grpSpLocks/>
          </p:cNvGrpSpPr>
          <p:nvPr/>
        </p:nvGrpSpPr>
        <p:grpSpPr bwMode="auto">
          <a:xfrm>
            <a:off x="533400" y="3048000"/>
            <a:ext cx="1066800" cy="609600"/>
            <a:chOff x="1657052" y="3035977"/>
            <a:chExt cx="709686" cy="354843"/>
          </a:xfrm>
        </p:grpSpPr>
        <p:sp>
          <p:nvSpPr>
            <p:cNvPr id="107" name="Rounded Rectangle 106"/>
            <p:cNvSpPr/>
            <p:nvPr/>
          </p:nvSpPr>
          <p:spPr>
            <a:xfrm>
              <a:off x="1657052" y="3035977"/>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8" name="Rounded Rectangle 4"/>
            <p:cNvSpPr/>
            <p:nvPr/>
          </p:nvSpPr>
          <p:spPr>
            <a:xfrm>
              <a:off x="1667613" y="3046142"/>
              <a:ext cx="688564" cy="334513"/>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defTabSz="266700" eaLnBrk="0" hangingPunct="0">
                <a:lnSpc>
                  <a:spcPct val="90000"/>
                </a:lnSpc>
                <a:spcAft>
                  <a:spcPct val="35000"/>
                </a:spcAft>
                <a:defRPr/>
              </a:pPr>
              <a:r>
                <a:rPr lang="en-US" sz="800" dirty="0">
                  <a:latin typeface="Arial" pitchFamily="34" charset="0"/>
                  <a:cs typeface="Arial" pitchFamily="34" charset="0"/>
                </a:rPr>
                <a:t>For-profit developer</a:t>
              </a:r>
            </a:p>
            <a:p>
              <a:pPr algn="ctr" defTabSz="266700" eaLnBrk="0" hangingPunct="0">
                <a:lnSpc>
                  <a:spcPct val="90000"/>
                </a:lnSpc>
                <a:spcAft>
                  <a:spcPct val="35000"/>
                </a:spcAft>
                <a:defRPr/>
              </a:pPr>
              <a:r>
                <a:rPr lang="en-US" sz="800" dirty="0">
                  <a:latin typeface="Arial" pitchFamily="34" charset="0"/>
                  <a:cs typeface="Arial" pitchFamily="34" charset="0"/>
                </a:rPr>
                <a:t>Residential New Construction</a:t>
              </a:r>
            </a:p>
            <a:p>
              <a:pPr algn="ctr" defTabSz="266700" eaLnBrk="0" hangingPunct="0">
                <a:lnSpc>
                  <a:spcPct val="90000"/>
                </a:lnSpc>
                <a:spcAft>
                  <a:spcPct val="35000"/>
                </a:spcAft>
                <a:defRPr/>
              </a:pPr>
              <a:r>
                <a:rPr lang="en-US" sz="800" dirty="0">
                  <a:latin typeface="Arial" pitchFamily="34" charset="0"/>
                  <a:cs typeface="Arial" pitchFamily="34" charset="0"/>
                </a:rPr>
                <a:t>Mixed Income</a:t>
              </a:r>
            </a:p>
          </p:txBody>
        </p:sp>
      </p:grpSp>
      <p:grpSp>
        <p:nvGrpSpPr>
          <p:cNvPr id="29705" name="Group 40"/>
          <p:cNvGrpSpPr>
            <a:grpSpLocks/>
          </p:cNvGrpSpPr>
          <p:nvPr/>
        </p:nvGrpSpPr>
        <p:grpSpPr bwMode="auto">
          <a:xfrm>
            <a:off x="2057400" y="1981200"/>
            <a:ext cx="709613" cy="584200"/>
            <a:chOff x="2650614" y="1964793"/>
            <a:chExt cx="709686" cy="354843"/>
          </a:xfrm>
        </p:grpSpPr>
        <p:sp>
          <p:nvSpPr>
            <p:cNvPr id="105" name="Rounded Rectangle 104"/>
            <p:cNvSpPr/>
            <p:nvPr/>
          </p:nvSpPr>
          <p:spPr>
            <a:xfrm>
              <a:off x="2650614" y="1964793"/>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6" name="Rounded Rectangle 6"/>
            <p:cNvSpPr/>
            <p:nvPr/>
          </p:nvSpPr>
          <p:spPr>
            <a:xfrm>
              <a:off x="2661728" y="1975400"/>
              <a:ext cx="687458" cy="333630"/>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defTabSz="266700" eaLnBrk="0" hangingPunct="0">
                <a:lnSpc>
                  <a:spcPct val="90000"/>
                </a:lnSpc>
                <a:spcAft>
                  <a:spcPct val="35000"/>
                </a:spcAft>
                <a:defRPr/>
              </a:pPr>
              <a:r>
                <a:rPr lang="en-US" sz="1000" b="1" dirty="0">
                  <a:latin typeface="Arial" pitchFamily="34" charset="0"/>
                  <a:cs typeface="Arial" pitchFamily="34" charset="0"/>
                </a:rPr>
                <a:t>421-a </a:t>
              </a:r>
            </a:p>
            <a:p>
              <a:pPr algn="ctr" defTabSz="266700" eaLnBrk="0" hangingPunct="0">
                <a:lnSpc>
                  <a:spcPct val="90000"/>
                </a:lnSpc>
                <a:spcAft>
                  <a:spcPct val="35000"/>
                </a:spcAft>
                <a:defRPr/>
              </a:pPr>
              <a:r>
                <a:rPr lang="en-US" sz="800" dirty="0">
                  <a:latin typeface="Arial" pitchFamily="34" charset="0"/>
                  <a:cs typeface="Arial" pitchFamily="34" charset="0"/>
                </a:rPr>
                <a:t>App. Cost: </a:t>
              </a:r>
              <a:r>
                <a:rPr lang="en-US" sz="800" dirty="0" smtClean="0">
                  <a:latin typeface="Arial" pitchFamily="34" charset="0"/>
                  <a:cs typeface="Arial" pitchFamily="34" charset="0"/>
                </a:rPr>
                <a:t>$3,000 per unit</a:t>
              </a:r>
              <a:endParaRPr lang="en-US" sz="800" dirty="0">
                <a:latin typeface="Arial" pitchFamily="34" charset="0"/>
                <a:cs typeface="Arial" pitchFamily="34" charset="0"/>
              </a:endParaRPr>
            </a:p>
          </p:txBody>
        </p:sp>
      </p:grpSp>
      <p:grpSp>
        <p:nvGrpSpPr>
          <p:cNvPr id="29706" name="Group 41"/>
          <p:cNvGrpSpPr>
            <a:grpSpLocks/>
          </p:cNvGrpSpPr>
          <p:nvPr/>
        </p:nvGrpSpPr>
        <p:grpSpPr bwMode="auto">
          <a:xfrm>
            <a:off x="3276600" y="1981200"/>
            <a:ext cx="709613" cy="579438"/>
            <a:chOff x="3644175" y="1964793"/>
            <a:chExt cx="709686" cy="354843"/>
          </a:xfrm>
        </p:grpSpPr>
        <p:sp>
          <p:nvSpPr>
            <p:cNvPr id="103" name="Rounded Rectangle 102"/>
            <p:cNvSpPr/>
            <p:nvPr/>
          </p:nvSpPr>
          <p:spPr>
            <a:xfrm>
              <a:off x="3644175" y="1964793"/>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4" name="Rounded Rectangle 8"/>
            <p:cNvSpPr/>
            <p:nvPr/>
          </p:nvSpPr>
          <p:spPr>
            <a:xfrm>
              <a:off x="3655289" y="1975487"/>
              <a:ext cx="687458" cy="333455"/>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defTabSz="266700" eaLnBrk="0" hangingPunct="0">
                <a:lnSpc>
                  <a:spcPct val="90000"/>
                </a:lnSpc>
                <a:spcAft>
                  <a:spcPct val="35000"/>
                </a:spcAft>
                <a:defRPr/>
              </a:pPr>
              <a:r>
                <a:rPr lang="en-US" sz="800" dirty="0">
                  <a:latin typeface="Arial" pitchFamily="34" charset="0"/>
                  <a:cs typeface="Arial" pitchFamily="34" charset="0"/>
                </a:rPr>
                <a:t>As of Right: application submitted to HPD</a:t>
              </a:r>
            </a:p>
          </p:txBody>
        </p:sp>
      </p:grpSp>
      <p:grpSp>
        <p:nvGrpSpPr>
          <p:cNvPr id="29707" name="Group 46"/>
          <p:cNvGrpSpPr>
            <a:grpSpLocks/>
          </p:cNvGrpSpPr>
          <p:nvPr/>
        </p:nvGrpSpPr>
        <p:grpSpPr bwMode="auto">
          <a:xfrm>
            <a:off x="2057400" y="4902200"/>
            <a:ext cx="709613" cy="584200"/>
            <a:chOff x="2650614" y="3086986"/>
            <a:chExt cx="709686" cy="354843"/>
          </a:xfrm>
        </p:grpSpPr>
        <p:sp>
          <p:nvSpPr>
            <p:cNvPr id="93" name="Rounded Rectangle 92"/>
            <p:cNvSpPr/>
            <p:nvPr/>
          </p:nvSpPr>
          <p:spPr>
            <a:xfrm>
              <a:off x="2650614" y="3086986"/>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4" name="Rounded Rectangle 18"/>
            <p:cNvSpPr/>
            <p:nvPr/>
          </p:nvSpPr>
          <p:spPr>
            <a:xfrm>
              <a:off x="2661728" y="3097593"/>
              <a:ext cx="687458" cy="333630"/>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defTabSz="266700" eaLnBrk="0" hangingPunct="0">
                <a:lnSpc>
                  <a:spcPct val="90000"/>
                </a:lnSpc>
                <a:spcAft>
                  <a:spcPct val="35000"/>
                </a:spcAft>
                <a:defRPr/>
              </a:pPr>
              <a:r>
                <a:rPr lang="en-US" sz="1000" b="1" dirty="0">
                  <a:latin typeface="Arial" pitchFamily="34" charset="0"/>
                  <a:cs typeface="Arial" pitchFamily="34" charset="0"/>
                </a:rPr>
                <a:t>420c</a:t>
              </a:r>
            </a:p>
            <a:p>
              <a:pPr algn="ctr" defTabSz="266700" eaLnBrk="0" hangingPunct="0">
                <a:lnSpc>
                  <a:spcPct val="90000"/>
                </a:lnSpc>
                <a:spcAft>
                  <a:spcPct val="35000"/>
                </a:spcAft>
                <a:defRPr/>
              </a:pPr>
              <a:r>
                <a:rPr lang="en-US" sz="800" dirty="0">
                  <a:latin typeface="Arial" pitchFamily="34" charset="0"/>
                  <a:cs typeface="Arial" pitchFamily="34" charset="0"/>
                </a:rPr>
                <a:t>App. Cost: $80 per unit</a:t>
              </a:r>
            </a:p>
          </p:txBody>
        </p:sp>
      </p:grpSp>
      <p:grpSp>
        <p:nvGrpSpPr>
          <p:cNvPr id="29708" name="Group 47"/>
          <p:cNvGrpSpPr>
            <a:grpSpLocks/>
          </p:cNvGrpSpPr>
          <p:nvPr/>
        </p:nvGrpSpPr>
        <p:grpSpPr bwMode="auto">
          <a:xfrm>
            <a:off x="3276600" y="4927600"/>
            <a:ext cx="709613" cy="558800"/>
            <a:chOff x="3644175" y="3086986"/>
            <a:chExt cx="709686" cy="354843"/>
          </a:xfrm>
        </p:grpSpPr>
        <p:sp>
          <p:nvSpPr>
            <p:cNvPr id="91" name="Rounded Rectangle 90"/>
            <p:cNvSpPr/>
            <p:nvPr/>
          </p:nvSpPr>
          <p:spPr>
            <a:xfrm>
              <a:off x="3644175" y="3086986"/>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2" name="Rounded Rectangle 20"/>
            <p:cNvSpPr/>
            <p:nvPr/>
          </p:nvSpPr>
          <p:spPr>
            <a:xfrm>
              <a:off x="3655289" y="3097067"/>
              <a:ext cx="687458" cy="334681"/>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defTabSz="266700" eaLnBrk="0" hangingPunct="0">
                <a:lnSpc>
                  <a:spcPct val="90000"/>
                </a:lnSpc>
                <a:spcAft>
                  <a:spcPct val="35000"/>
                </a:spcAft>
                <a:defRPr/>
              </a:pPr>
              <a:r>
                <a:rPr lang="en-US" sz="800" dirty="0">
                  <a:latin typeface="Arial" pitchFamily="34" charset="0"/>
                  <a:cs typeface="Arial" pitchFamily="34" charset="0"/>
                </a:rPr>
                <a:t>As of Right: application submitted to HPD</a:t>
              </a:r>
            </a:p>
          </p:txBody>
        </p:sp>
      </p:grpSp>
      <p:grpSp>
        <p:nvGrpSpPr>
          <p:cNvPr id="29709" name="Group 48"/>
          <p:cNvGrpSpPr>
            <a:grpSpLocks/>
          </p:cNvGrpSpPr>
          <p:nvPr/>
        </p:nvGrpSpPr>
        <p:grpSpPr bwMode="auto">
          <a:xfrm>
            <a:off x="4495800" y="4849813"/>
            <a:ext cx="1825625" cy="355600"/>
            <a:chOff x="4637737" y="2780933"/>
            <a:chExt cx="709686" cy="354843"/>
          </a:xfrm>
        </p:grpSpPr>
        <p:sp>
          <p:nvSpPr>
            <p:cNvPr id="89" name="Rounded Rectangle 88"/>
            <p:cNvSpPr/>
            <p:nvPr/>
          </p:nvSpPr>
          <p:spPr>
            <a:xfrm>
              <a:off x="4637737" y="2780933"/>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0" name="Rounded Rectangle 22"/>
            <p:cNvSpPr/>
            <p:nvPr/>
          </p:nvSpPr>
          <p:spPr>
            <a:xfrm>
              <a:off x="4648228" y="2792021"/>
              <a:ext cx="688704" cy="332665"/>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defTabSz="266700" eaLnBrk="0" hangingPunct="0">
                <a:lnSpc>
                  <a:spcPct val="90000"/>
                </a:lnSpc>
                <a:spcAft>
                  <a:spcPct val="35000"/>
                </a:spcAft>
                <a:defRPr/>
              </a:pPr>
              <a:r>
                <a:rPr lang="en-US" sz="800" dirty="0">
                  <a:latin typeface="Arial" pitchFamily="34" charset="0"/>
                  <a:cs typeface="Arial" pitchFamily="34" charset="0"/>
                </a:rPr>
                <a:t>Regulatory Agreement: 30 years</a:t>
              </a:r>
            </a:p>
          </p:txBody>
        </p:sp>
      </p:grpSp>
      <p:grpSp>
        <p:nvGrpSpPr>
          <p:cNvPr id="29710" name="Group 50"/>
          <p:cNvGrpSpPr>
            <a:grpSpLocks/>
          </p:cNvGrpSpPr>
          <p:nvPr/>
        </p:nvGrpSpPr>
        <p:grpSpPr bwMode="auto">
          <a:xfrm>
            <a:off x="4495800" y="5283200"/>
            <a:ext cx="1825625" cy="355600"/>
            <a:chOff x="4637737" y="3393038"/>
            <a:chExt cx="709686" cy="354843"/>
          </a:xfrm>
        </p:grpSpPr>
        <p:sp>
          <p:nvSpPr>
            <p:cNvPr id="85" name="Rounded Rectangle 84"/>
            <p:cNvSpPr/>
            <p:nvPr/>
          </p:nvSpPr>
          <p:spPr>
            <a:xfrm>
              <a:off x="4637737" y="3393038"/>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86" name="Rounded Rectangle 26"/>
            <p:cNvSpPr/>
            <p:nvPr/>
          </p:nvSpPr>
          <p:spPr>
            <a:xfrm>
              <a:off x="4648228" y="3404127"/>
              <a:ext cx="688704" cy="332665"/>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defTabSz="266700" eaLnBrk="0" hangingPunct="0">
                <a:lnSpc>
                  <a:spcPct val="90000"/>
                </a:lnSpc>
                <a:spcAft>
                  <a:spcPct val="35000"/>
                </a:spcAft>
                <a:defRPr/>
              </a:pPr>
              <a:r>
                <a:rPr lang="en-US" sz="800" dirty="0">
                  <a:latin typeface="Arial" pitchFamily="34" charset="0"/>
                  <a:cs typeface="Arial" pitchFamily="34" charset="0"/>
                </a:rPr>
                <a:t>Tax Exemption: 30 years</a:t>
              </a:r>
            </a:p>
          </p:txBody>
        </p:sp>
      </p:grpSp>
      <p:cxnSp>
        <p:nvCxnSpPr>
          <p:cNvPr id="188" name="Straight Arrow Connector 187"/>
          <p:cNvCxnSpPr>
            <a:stCxn id="107" idx="0"/>
            <a:endCxn id="105" idx="1"/>
          </p:cNvCxnSpPr>
          <p:nvPr/>
        </p:nvCxnSpPr>
        <p:spPr bwMode="auto">
          <a:xfrm rot="5400000" flipH="1" flipV="1">
            <a:off x="1174750" y="2165350"/>
            <a:ext cx="774700" cy="990600"/>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190" name="Straight Arrow Connector 189"/>
          <p:cNvCxnSpPr>
            <a:stCxn id="107" idx="2"/>
            <a:endCxn id="112" idx="0"/>
          </p:cNvCxnSpPr>
          <p:nvPr/>
        </p:nvCxnSpPr>
        <p:spPr bwMode="auto">
          <a:xfrm rot="5400000">
            <a:off x="685801" y="4038600"/>
            <a:ext cx="762000" cy="3175"/>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196" name="Straight Arrow Connector 195"/>
          <p:cNvCxnSpPr/>
          <p:nvPr/>
        </p:nvCxnSpPr>
        <p:spPr bwMode="auto">
          <a:xfrm flipV="1">
            <a:off x="2767013" y="2270125"/>
            <a:ext cx="509587" cy="3175"/>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199" name="Straight Arrow Connector 198"/>
          <p:cNvCxnSpPr/>
          <p:nvPr/>
        </p:nvCxnSpPr>
        <p:spPr bwMode="auto">
          <a:xfrm>
            <a:off x="2767013" y="5194300"/>
            <a:ext cx="509587" cy="12700"/>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206" name="Straight Arrow Connector 205"/>
          <p:cNvCxnSpPr>
            <a:stCxn id="104" idx="3"/>
            <a:endCxn id="126" idx="1"/>
          </p:cNvCxnSpPr>
          <p:nvPr/>
        </p:nvCxnSpPr>
        <p:spPr bwMode="auto">
          <a:xfrm flipV="1">
            <a:off x="3975100" y="2082800"/>
            <a:ext cx="482600" cy="188120"/>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212" name="Straight Arrow Connector 211"/>
          <p:cNvCxnSpPr>
            <a:stCxn id="104" idx="3"/>
            <a:endCxn id="129" idx="1"/>
          </p:cNvCxnSpPr>
          <p:nvPr/>
        </p:nvCxnSpPr>
        <p:spPr bwMode="auto">
          <a:xfrm>
            <a:off x="3975100" y="2270920"/>
            <a:ext cx="482599" cy="245268"/>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218" name="Straight Arrow Connector 217"/>
          <p:cNvCxnSpPr>
            <a:stCxn id="91" idx="3"/>
            <a:endCxn id="85" idx="1"/>
          </p:cNvCxnSpPr>
          <p:nvPr/>
        </p:nvCxnSpPr>
        <p:spPr bwMode="auto">
          <a:xfrm>
            <a:off x="3986213" y="5207000"/>
            <a:ext cx="509587" cy="254000"/>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221" name="Straight Arrow Connector 220"/>
          <p:cNvCxnSpPr>
            <a:stCxn id="92" idx="3"/>
            <a:endCxn id="89" idx="1"/>
          </p:cNvCxnSpPr>
          <p:nvPr/>
        </p:nvCxnSpPr>
        <p:spPr bwMode="auto">
          <a:xfrm flipV="1">
            <a:off x="3975100" y="5027613"/>
            <a:ext cx="520700" cy="179387"/>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sp>
        <p:nvSpPr>
          <p:cNvPr id="491" name="TextBox 490"/>
          <p:cNvSpPr txBox="1"/>
          <p:nvPr/>
        </p:nvSpPr>
        <p:spPr>
          <a:xfrm>
            <a:off x="1905000" y="5486400"/>
            <a:ext cx="990600" cy="215900"/>
          </a:xfrm>
          <a:prstGeom prst="rect">
            <a:avLst/>
          </a:prstGeom>
          <a:noFill/>
        </p:spPr>
        <p:txBody>
          <a:bodyPr>
            <a:spAutoFit/>
          </a:bodyPr>
          <a:lstStyle/>
          <a:p>
            <a:pPr algn="ctr" eaLnBrk="0" hangingPunct="0">
              <a:defRPr/>
            </a:pPr>
            <a:r>
              <a:rPr lang="en-US" sz="800" i="1" dirty="0">
                <a:solidFill>
                  <a:schemeClr val="bg1">
                    <a:lumMod val="50000"/>
                  </a:schemeClr>
                </a:solidFill>
                <a:ea typeface="ＭＳ Ｐゴシック" charset="-128"/>
                <a:cs typeface="+mn-cs"/>
              </a:rPr>
              <a:t>Must use LIHTC</a:t>
            </a:r>
          </a:p>
        </p:txBody>
      </p:sp>
      <p:sp>
        <p:nvSpPr>
          <p:cNvPr id="130" name="Oval 129"/>
          <p:cNvSpPr/>
          <p:nvPr/>
        </p:nvSpPr>
        <p:spPr bwMode="auto">
          <a:xfrm>
            <a:off x="6172200" y="4800600"/>
            <a:ext cx="228600" cy="914400"/>
          </a:xfrm>
          <a:prstGeom prst="ellipse">
            <a:avLst/>
          </a:prstGeom>
          <a:solidFill>
            <a:schemeClr val="accent3">
              <a:lumMod val="60000"/>
              <a:lumOff val="40000"/>
              <a:alpha val="60000"/>
            </a:schemeClr>
          </a:solidFill>
          <a:ln w="9525" cap="flat" cmpd="sng" algn="ctr">
            <a:noFill/>
            <a:prstDash val="solid"/>
            <a:round/>
            <a:headEnd type="none" w="med" len="med"/>
            <a:tailEnd type="none" w="med" len="med"/>
          </a:ln>
          <a:effectLst/>
        </p:spPr>
        <p:txBody>
          <a:bodyPr/>
          <a:lstStyle/>
          <a:p>
            <a:pPr eaLnBrk="0" hangingPunct="0">
              <a:defRPr/>
            </a:pPr>
            <a:endParaRPr lang="en-US" dirty="0">
              <a:ea typeface="ＭＳ Ｐゴシック" charset="-128"/>
              <a:cs typeface="+mn-cs"/>
            </a:endParaRPr>
          </a:p>
        </p:txBody>
      </p:sp>
      <p:grpSp>
        <p:nvGrpSpPr>
          <p:cNvPr id="29721" name="Group 48"/>
          <p:cNvGrpSpPr>
            <a:grpSpLocks/>
          </p:cNvGrpSpPr>
          <p:nvPr/>
        </p:nvGrpSpPr>
        <p:grpSpPr bwMode="auto">
          <a:xfrm>
            <a:off x="4457700" y="1905000"/>
            <a:ext cx="2057400" cy="355600"/>
            <a:chOff x="4637737" y="2780933"/>
            <a:chExt cx="709686" cy="354843"/>
          </a:xfrm>
        </p:grpSpPr>
        <p:sp>
          <p:nvSpPr>
            <p:cNvPr id="126" name="Rounded Rectangle 125"/>
            <p:cNvSpPr/>
            <p:nvPr/>
          </p:nvSpPr>
          <p:spPr>
            <a:xfrm>
              <a:off x="4637737" y="2780933"/>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27" name="Rounded Rectangle 22"/>
            <p:cNvSpPr/>
            <p:nvPr/>
          </p:nvSpPr>
          <p:spPr>
            <a:xfrm>
              <a:off x="4647818" y="2792022"/>
              <a:ext cx="689524" cy="332665"/>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defTabSz="266700" eaLnBrk="0" hangingPunct="0">
                <a:lnSpc>
                  <a:spcPct val="90000"/>
                </a:lnSpc>
                <a:spcAft>
                  <a:spcPct val="35000"/>
                </a:spcAft>
                <a:defRPr/>
              </a:pPr>
              <a:r>
                <a:rPr lang="en-US" sz="800" dirty="0">
                  <a:latin typeface="Arial" pitchFamily="34" charset="0"/>
                  <a:cs typeface="Arial" pitchFamily="34" charset="0"/>
                </a:rPr>
                <a:t>Rent Stabilization: 3</a:t>
              </a:r>
              <a:r>
                <a:rPr lang="en-US" sz="800" dirty="0" smtClean="0">
                  <a:latin typeface="Arial" pitchFamily="34" charset="0"/>
                  <a:cs typeface="Arial" pitchFamily="34" charset="0"/>
                </a:rPr>
                <a:t>5 </a:t>
              </a:r>
              <a:r>
                <a:rPr lang="en-US" sz="800" dirty="0">
                  <a:latin typeface="Arial" pitchFamily="34" charset="0"/>
                  <a:cs typeface="Arial" pitchFamily="34" charset="0"/>
                </a:rPr>
                <a:t>years</a:t>
              </a:r>
            </a:p>
          </p:txBody>
        </p:sp>
      </p:grpSp>
      <p:grpSp>
        <p:nvGrpSpPr>
          <p:cNvPr id="29722" name="Group 50"/>
          <p:cNvGrpSpPr>
            <a:grpSpLocks/>
          </p:cNvGrpSpPr>
          <p:nvPr/>
        </p:nvGrpSpPr>
        <p:grpSpPr bwMode="auto">
          <a:xfrm>
            <a:off x="4457699" y="2338388"/>
            <a:ext cx="2028175" cy="355600"/>
            <a:chOff x="4637737" y="3393038"/>
            <a:chExt cx="709686" cy="354843"/>
          </a:xfrm>
        </p:grpSpPr>
        <p:sp>
          <p:nvSpPr>
            <p:cNvPr id="129" name="Rounded Rectangle 128"/>
            <p:cNvSpPr/>
            <p:nvPr/>
          </p:nvSpPr>
          <p:spPr>
            <a:xfrm>
              <a:off x="4637737" y="3393038"/>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31" name="Rounded Rectangle 26"/>
            <p:cNvSpPr/>
            <p:nvPr/>
          </p:nvSpPr>
          <p:spPr>
            <a:xfrm>
              <a:off x="4647818" y="3404126"/>
              <a:ext cx="689524" cy="332665"/>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defTabSz="266700" eaLnBrk="0" hangingPunct="0">
                <a:lnSpc>
                  <a:spcPct val="90000"/>
                </a:lnSpc>
                <a:spcAft>
                  <a:spcPct val="35000"/>
                </a:spcAft>
                <a:defRPr/>
              </a:pPr>
              <a:r>
                <a:rPr lang="en-US" sz="800" dirty="0">
                  <a:latin typeface="Arial" pitchFamily="34" charset="0"/>
                  <a:cs typeface="Arial" pitchFamily="34" charset="0"/>
                </a:rPr>
                <a:t>Tax Exemption: </a:t>
              </a:r>
              <a:r>
                <a:rPr lang="en-US" sz="800" dirty="0" smtClean="0">
                  <a:latin typeface="Arial" pitchFamily="34" charset="0"/>
                  <a:cs typeface="Arial" pitchFamily="34" charset="0"/>
                </a:rPr>
                <a:t>35 </a:t>
              </a:r>
              <a:r>
                <a:rPr lang="en-US" sz="800" dirty="0">
                  <a:latin typeface="Arial" pitchFamily="34" charset="0"/>
                  <a:cs typeface="Arial" pitchFamily="34" charset="0"/>
                </a:rPr>
                <a:t>years</a:t>
              </a:r>
            </a:p>
          </p:txBody>
        </p:sp>
      </p:grpSp>
      <p:cxnSp>
        <p:nvCxnSpPr>
          <p:cNvPr id="166" name="Straight Connector 165"/>
          <p:cNvCxnSpPr>
            <a:stCxn id="172" idx="6"/>
            <a:endCxn id="117" idx="1"/>
          </p:cNvCxnSpPr>
          <p:nvPr/>
        </p:nvCxnSpPr>
        <p:spPr bwMode="auto">
          <a:xfrm flipV="1">
            <a:off x="6553200" y="2247900"/>
            <a:ext cx="381000" cy="266700"/>
          </a:xfrm>
          <a:prstGeom prst="line">
            <a:avLst/>
          </a:prstGeom>
          <a:solidFill>
            <a:schemeClr val="accent1"/>
          </a:solidFill>
          <a:ln w="12700" cap="flat" cmpd="sng" algn="ctr">
            <a:solidFill>
              <a:schemeClr val="accent3">
                <a:lumMod val="75000"/>
              </a:schemeClr>
            </a:solidFill>
            <a:prstDash val="solid"/>
            <a:round/>
            <a:headEnd type="none" w="med" len="med"/>
            <a:tailEnd type="none" w="med" len="med"/>
          </a:ln>
          <a:effectLst/>
        </p:spPr>
      </p:cxnSp>
      <p:sp>
        <p:nvSpPr>
          <p:cNvPr id="172" name="Oval 171"/>
          <p:cNvSpPr/>
          <p:nvPr/>
        </p:nvSpPr>
        <p:spPr bwMode="auto">
          <a:xfrm>
            <a:off x="6324600" y="2286000"/>
            <a:ext cx="228600" cy="457200"/>
          </a:xfrm>
          <a:prstGeom prst="ellipse">
            <a:avLst/>
          </a:prstGeom>
          <a:solidFill>
            <a:schemeClr val="accent3">
              <a:lumMod val="60000"/>
              <a:lumOff val="40000"/>
              <a:alpha val="60000"/>
            </a:schemeClr>
          </a:solidFill>
          <a:ln w="9525" cap="flat" cmpd="sng" algn="ctr">
            <a:noFill/>
            <a:prstDash val="solid"/>
            <a:round/>
            <a:headEnd type="none" w="med" len="med"/>
            <a:tailEnd type="none" w="med" len="med"/>
          </a:ln>
          <a:effectLst/>
        </p:spPr>
        <p:txBody>
          <a:bodyPr/>
          <a:lstStyle/>
          <a:p>
            <a:pPr eaLnBrk="0" hangingPunct="0">
              <a:defRPr/>
            </a:pPr>
            <a:endParaRPr lang="en-US" dirty="0">
              <a:ea typeface="ＭＳ Ｐゴシック" charset="-128"/>
              <a:cs typeface="+mn-cs"/>
            </a:endParaRPr>
          </a:p>
        </p:txBody>
      </p:sp>
      <p:sp>
        <p:nvSpPr>
          <p:cNvPr id="112" name="TextBox 111"/>
          <p:cNvSpPr txBox="1"/>
          <p:nvPr/>
        </p:nvSpPr>
        <p:spPr>
          <a:xfrm>
            <a:off x="457200" y="4419600"/>
            <a:ext cx="1219200" cy="1446213"/>
          </a:xfrm>
          <a:prstGeom prst="rect">
            <a:avLst/>
          </a:prstGeom>
          <a:noFill/>
          <a:ln>
            <a:solidFill>
              <a:schemeClr val="bg1">
                <a:lumMod val="75000"/>
              </a:schemeClr>
            </a:solidFill>
          </a:ln>
        </p:spPr>
        <p:txBody>
          <a:bodyPr>
            <a:spAutoFit/>
          </a:bodyPr>
          <a:lstStyle/>
          <a:p>
            <a:pPr algn="ctr" eaLnBrk="0" hangingPunct="0">
              <a:defRPr/>
            </a:pPr>
            <a:r>
              <a:rPr lang="en-US" sz="800" i="1" dirty="0">
                <a:solidFill>
                  <a:schemeClr val="bg1">
                    <a:lumMod val="50000"/>
                  </a:schemeClr>
                </a:solidFill>
                <a:ea typeface="ＭＳ Ｐゴシック" charset="-128"/>
                <a:cs typeface="+mn-cs"/>
              </a:rPr>
              <a:t>If the for-profit developer partners with a not-for-profit partner that has at least 50% of the general partner or managing member and the development meets the required affordability mix they can apply for a 420-c.</a:t>
            </a:r>
          </a:p>
        </p:txBody>
      </p:sp>
      <p:cxnSp>
        <p:nvCxnSpPr>
          <p:cNvPr id="115" name="Straight Arrow Connector 114"/>
          <p:cNvCxnSpPr>
            <a:stCxn id="112" idx="3"/>
            <a:endCxn id="94" idx="1"/>
          </p:cNvCxnSpPr>
          <p:nvPr/>
        </p:nvCxnSpPr>
        <p:spPr bwMode="auto">
          <a:xfrm>
            <a:off x="1676400" y="5143500"/>
            <a:ext cx="392113" cy="50800"/>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sp>
        <p:nvSpPr>
          <p:cNvPr id="87" name="Rounded Rectangle 86"/>
          <p:cNvSpPr/>
          <p:nvPr/>
        </p:nvSpPr>
        <p:spPr>
          <a:xfrm>
            <a:off x="6172200" y="2362200"/>
            <a:ext cx="304800" cy="304800"/>
          </a:xfrm>
          <a:prstGeom prst="roundRect">
            <a:avLst>
              <a:gd name="adj" fmla="val 10000"/>
            </a:avLst>
          </a:prstGeom>
          <a:noFill/>
          <a:ln w="19050">
            <a:solidFill>
              <a:schemeClr val="accent3">
                <a:lumMod val="75000"/>
              </a:schemeClr>
            </a:solidFill>
          </a:ln>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88" name="TextBox 87"/>
          <p:cNvSpPr txBox="1"/>
          <p:nvPr/>
        </p:nvSpPr>
        <p:spPr>
          <a:xfrm>
            <a:off x="5562600" y="2938463"/>
            <a:ext cx="685800" cy="338137"/>
          </a:xfrm>
          <a:prstGeom prst="rect">
            <a:avLst/>
          </a:prstGeom>
          <a:noFill/>
        </p:spPr>
        <p:txBody>
          <a:bodyPr>
            <a:spAutoFit/>
          </a:bodyPr>
          <a:lstStyle/>
          <a:p>
            <a:pPr algn="ctr" eaLnBrk="0" hangingPunct="0">
              <a:defRPr/>
            </a:pPr>
            <a:r>
              <a:rPr lang="en-US" sz="800" i="1" dirty="0">
                <a:solidFill>
                  <a:schemeClr val="bg1">
                    <a:lumMod val="50000"/>
                  </a:schemeClr>
                </a:solidFill>
                <a:ea typeface="ＭＳ Ｐゴシック" charset="-128"/>
                <a:cs typeface="+mn-cs"/>
              </a:rPr>
              <a:t>Phase out period</a:t>
            </a:r>
          </a:p>
        </p:txBody>
      </p:sp>
      <p:cxnSp>
        <p:nvCxnSpPr>
          <p:cNvPr id="95" name="Straight Connector 94"/>
          <p:cNvCxnSpPr>
            <a:stCxn id="88" idx="0"/>
            <a:endCxn id="87" idx="2"/>
          </p:cNvCxnSpPr>
          <p:nvPr/>
        </p:nvCxnSpPr>
        <p:spPr bwMode="auto">
          <a:xfrm flipV="1">
            <a:off x="5905500" y="2667000"/>
            <a:ext cx="419100" cy="271463"/>
          </a:xfrm>
          <a:prstGeom prst="line">
            <a:avLst/>
          </a:prstGeom>
          <a:solidFill>
            <a:schemeClr val="accent1"/>
          </a:solidFill>
          <a:ln w="12700" cap="flat" cmpd="sng" algn="ctr">
            <a:solidFill>
              <a:schemeClr val="accent3">
                <a:lumMod val="75000"/>
              </a:schemeClr>
            </a:solidFill>
            <a:prstDash val="solid"/>
            <a:round/>
            <a:headEnd type="none" w="med" len="med"/>
            <a:tailEnd type="none" w="med" len="med"/>
          </a:ln>
          <a:effectLst/>
        </p:spPr>
      </p:cxnSp>
      <p:grpSp>
        <p:nvGrpSpPr>
          <p:cNvPr id="116" name="Group 45"/>
          <p:cNvGrpSpPr/>
          <p:nvPr/>
        </p:nvGrpSpPr>
        <p:grpSpPr>
          <a:xfrm>
            <a:off x="6934200" y="2057400"/>
            <a:ext cx="1676400" cy="381000"/>
            <a:chOff x="5631299" y="2372863"/>
            <a:chExt cx="709686" cy="354843"/>
          </a:xfrm>
          <a:solidFill>
            <a:schemeClr val="accent3">
              <a:lumMod val="75000"/>
            </a:schemeClr>
          </a:solidFill>
        </p:grpSpPr>
        <p:sp>
          <p:nvSpPr>
            <p:cNvPr id="117" name="Rounded Rectangle 116"/>
            <p:cNvSpPr/>
            <p:nvPr/>
          </p:nvSpPr>
          <p:spPr>
            <a:xfrm>
              <a:off x="5631299" y="2372863"/>
              <a:ext cx="709686" cy="354843"/>
            </a:xfrm>
            <a:prstGeom prst="roundRect">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18" name="Rounded Rectangle 16"/>
            <p:cNvSpPr/>
            <p:nvPr/>
          </p:nvSpPr>
          <p:spPr>
            <a:xfrm>
              <a:off x="5641692" y="2383256"/>
              <a:ext cx="688900" cy="334057"/>
            </a:xfrm>
            <a:prstGeom prst="roundRect">
              <a:avLst/>
            </a:prstGeom>
            <a:grpFill/>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eaLnBrk="0" hangingPunct="0">
                <a:defRPr/>
              </a:pPr>
              <a:r>
                <a:rPr lang="en-US" sz="800" dirty="0"/>
                <a:t>Rehab and apply for a J51 and keep affordable units to receive extended benefits.</a:t>
              </a:r>
            </a:p>
          </p:txBody>
        </p:sp>
      </p:grpSp>
      <p:grpSp>
        <p:nvGrpSpPr>
          <p:cNvPr id="124" name="Group 45"/>
          <p:cNvGrpSpPr/>
          <p:nvPr/>
        </p:nvGrpSpPr>
        <p:grpSpPr>
          <a:xfrm>
            <a:off x="6934200" y="5105400"/>
            <a:ext cx="1676400" cy="304800"/>
            <a:chOff x="5631299" y="2372863"/>
            <a:chExt cx="709686" cy="354843"/>
          </a:xfrm>
          <a:solidFill>
            <a:schemeClr val="accent3">
              <a:lumMod val="75000"/>
            </a:schemeClr>
          </a:solidFill>
        </p:grpSpPr>
        <p:sp>
          <p:nvSpPr>
            <p:cNvPr id="125" name="Rounded Rectangle 124"/>
            <p:cNvSpPr/>
            <p:nvPr/>
          </p:nvSpPr>
          <p:spPr>
            <a:xfrm>
              <a:off x="5631299" y="2372863"/>
              <a:ext cx="709686" cy="354843"/>
            </a:xfrm>
            <a:prstGeom prst="roundRect">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28" name="Rounded Rectangle 16"/>
            <p:cNvSpPr/>
            <p:nvPr/>
          </p:nvSpPr>
          <p:spPr>
            <a:xfrm>
              <a:off x="5641692" y="2383256"/>
              <a:ext cx="688900" cy="334057"/>
            </a:xfrm>
            <a:prstGeom prst="roundRect">
              <a:avLst/>
            </a:prstGeom>
            <a:grpFill/>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eaLnBrk="0" hangingPunct="0">
                <a:defRPr/>
              </a:pPr>
              <a:r>
                <a:rPr lang="en-US" sz="800" dirty="0"/>
                <a:t>Apply to extend 420-c with a new regulatory agreement.</a:t>
              </a:r>
            </a:p>
          </p:txBody>
        </p:sp>
      </p:grpSp>
      <p:cxnSp>
        <p:nvCxnSpPr>
          <p:cNvPr id="285" name="Straight Connector 284"/>
          <p:cNvCxnSpPr>
            <a:stCxn id="130" idx="6"/>
            <a:endCxn id="125" idx="1"/>
          </p:cNvCxnSpPr>
          <p:nvPr/>
        </p:nvCxnSpPr>
        <p:spPr bwMode="auto">
          <a:xfrm>
            <a:off x="6400800" y="5257800"/>
            <a:ext cx="533400" cy="0"/>
          </a:xfrm>
          <a:prstGeom prst="line">
            <a:avLst/>
          </a:prstGeom>
          <a:solidFill>
            <a:schemeClr val="accent1"/>
          </a:solidFill>
          <a:ln w="12700" cap="flat" cmpd="sng" algn="ctr">
            <a:solidFill>
              <a:schemeClr val="accent3">
                <a:lumMod val="75000"/>
              </a:schemeClr>
            </a:solidFill>
            <a:prstDash val="solid"/>
            <a:round/>
            <a:headEnd type="none" w="med" len="med"/>
            <a:tailEnd type="none" w="med" len="med"/>
          </a:ln>
          <a:effectLst/>
        </p:spPr>
      </p:cxnSp>
      <p:sp>
        <p:nvSpPr>
          <p:cNvPr id="96" name="TextBox 95"/>
          <p:cNvSpPr txBox="1"/>
          <p:nvPr/>
        </p:nvSpPr>
        <p:spPr>
          <a:xfrm>
            <a:off x="4343400" y="5681662"/>
            <a:ext cx="2209800" cy="338138"/>
          </a:xfrm>
          <a:prstGeom prst="rect">
            <a:avLst/>
          </a:prstGeom>
          <a:noFill/>
        </p:spPr>
        <p:txBody>
          <a:bodyPr wrap="square">
            <a:spAutoFit/>
          </a:bodyPr>
          <a:lstStyle/>
          <a:p>
            <a:pPr algn="ctr" eaLnBrk="0" hangingPunct="0">
              <a:defRPr/>
            </a:pPr>
            <a:r>
              <a:rPr lang="en-US" sz="800" i="1" dirty="0">
                <a:solidFill>
                  <a:schemeClr val="bg1">
                    <a:lumMod val="50000"/>
                  </a:schemeClr>
                </a:solidFill>
                <a:ea typeface="ＭＳ Ｐゴシック" charset="-128"/>
                <a:cs typeface="+mn-cs"/>
              </a:rPr>
              <a:t>Original regulatory agreement and tax exemption could have been up to 60 years</a:t>
            </a:r>
          </a:p>
        </p:txBody>
      </p:sp>
      <p:sp>
        <p:nvSpPr>
          <p:cNvPr id="77" name="TextBox 76"/>
          <p:cNvSpPr txBox="1"/>
          <p:nvPr/>
        </p:nvSpPr>
        <p:spPr>
          <a:xfrm>
            <a:off x="1905000" y="2586335"/>
            <a:ext cx="990600" cy="461665"/>
          </a:xfrm>
          <a:prstGeom prst="rect">
            <a:avLst/>
          </a:prstGeom>
          <a:noFill/>
        </p:spPr>
        <p:txBody>
          <a:bodyPr>
            <a:spAutoFit/>
          </a:bodyPr>
          <a:lstStyle/>
          <a:p>
            <a:pPr algn="ctr" eaLnBrk="0" hangingPunct="0">
              <a:defRPr/>
            </a:pPr>
            <a:r>
              <a:rPr lang="en-US" sz="800" i="1" dirty="0" smtClean="0">
                <a:solidFill>
                  <a:schemeClr val="bg1">
                    <a:lumMod val="50000"/>
                  </a:schemeClr>
                </a:solidFill>
                <a:ea typeface="ＭＳ Ｐゴシック" charset="-128"/>
                <a:cs typeface="+mn-cs"/>
              </a:rPr>
              <a:t>Application cost pending HPD rulemaking</a:t>
            </a:r>
            <a:endParaRPr lang="en-US" sz="800" i="1" dirty="0">
              <a:solidFill>
                <a:schemeClr val="bg1">
                  <a:lumMod val="50000"/>
                </a:schemeClr>
              </a:solidFill>
              <a:ea typeface="ＭＳ Ｐゴシック" charset="-128"/>
              <a:cs typeface="+mn-cs"/>
            </a:endParaRPr>
          </a:p>
        </p:txBody>
      </p:sp>
    </p:spTree>
    <p:extLst>
      <p:ext uri="{BB962C8B-B14F-4D97-AF65-F5344CB8AC3E}">
        <p14:creationId xmlns:p14="http://schemas.microsoft.com/office/powerpoint/2010/main" val="13661230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Rectangle 218"/>
          <p:cNvSpPr/>
          <p:nvPr/>
        </p:nvSpPr>
        <p:spPr bwMode="auto">
          <a:xfrm>
            <a:off x="381000" y="152400"/>
            <a:ext cx="8382000" cy="6477000"/>
          </a:xfrm>
          <a:prstGeom prst="rect">
            <a:avLst/>
          </a:prstGeom>
          <a:solidFill>
            <a:schemeClr val="bg1">
              <a:lumMod val="85000"/>
              <a:alpha val="50000"/>
            </a:schemeClr>
          </a:solidFill>
          <a:ln w="9525" cap="flat" cmpd="sng" algn="ctr">
            <a:solidFill>
              <a:schemeClr val="bg1">
                <a:lumMod val="75000"/>
              </a:schemeClr>
            </a:solidFill>
            <a:prstDash val="solid"/>
            <a:round/>
            <a:headEnd type="none" w="med" len="med"/>
            <a:tailEnd type="none" w="med" len="med"/>
          </a:ln>
          <a:effectLst/>
        </p:spPr>
        <p:txBody>
          <a:bodyPr/>
          <a:lstStyle/>
          <a:p>
            <a:pPr eaLnBrk="0" hangingPunct="0">
              <a:defRPr/>
            </a:pPr>
            <a:endParaRPr lang="en-US" dirty="0">
              <a:ea typeface="ＭＳ Ｐゴシック" charset="-128"/>
              <a:cs typeface="+mn-cs"/>
            </a:endParaRPr>
          </a:p>
        </p:txBody>
      </p:sp>
      <p:sp>
        <p:nvSpPr>
          <p:cNvPr id="15362" name="Title 1"/>
          <p:cNvSpPr>
            <a:spLocks noGrp="1"/>
          </p:cNvSpPr>
          <p:nvPr>
            <p:ph type="title"/>
          </p:nvPr>
        </p:nvSpPr>
        <p:spPr>
          <a:xfrm>
            <a:off x="381000" y="152400"/>
            <a:ext cx="8382000" cy="381000"/>
          </a:xfrm>
        </p:spPr>
        <p:style>
          <a:lnRef idx="1">
            <a:schemeClr val="accent1"/>
          </a:lnRef>
          <a:fillRef idx="3">
            <a:schemeClr val="accent1"/>
          </a:fillRef>
          <a:effectRef idx="2">
            <a:schemeClr val="accent1"/>
          </a:effectRef>
          <a:fontRef idx="minor">
            <a:schemeClr val="lt1"/>
          </a:fontRef>
        </p:style>
        <p:txBody>
          <a:bodyPr/>
          <a:lstStyle/>
          <a:p>
            <a:pPr>
              <a:defRPr/>
            </a:pPr>
            <a:r>
              <a:rPr lang="en-US" sz="2400" dirty="0" smtClean="0">
                <a:solidFill>
                  <a:schemeClr val="bg1">
                    <a:lumMod val="85000"/>
                  </a:schemeClr>
                </a:solidFill>
              </a:rPr>
              <a:t>Scenario #4: For-profit developer, Rehabilitation</a:t>
            </a:r>
          </a:p>
        </p:txBody>
      </p:sp>
      <p:grpSp>
        <p:nvGrpSpPr>
          <p:cNvPr id="31747" name="Group 21"/>
          <p:cNvGrpSpPr>
            <a:grpSpLocks/>
          </p:cNvGrpSpPr>
          <p:nvPr/>
        </p:nvGrpSpPr>
        <p:grpSpPr bwMode="auto">
          <a:xfrm>
            <a:off x="6858000" y="838200"/>
            <a:ext cx="1828800" cy="5638800"/>
            <a:chOff x="6553892" y="0"/>
            <a:chExt cx="851624" cy="5181600"/>
          </a:xfrm>
        </p:grpSpPr>
        <p:sp>
          <p:nvSpPr>
            <p:cNvPr id="38" name="Rounded Rectangle 37"/>
            <p:cNvSpPr/>
            <p:nvPr/>
          </p:nvSpPr>
          <p:spPr>
            <a:xfrm>
              <a:off x="6553892" y="0"/>
              <a:ext cx="851624" cy="518160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39" name="Rounded Rectangle 4"/>
            <p:cNvSpPr/>
            <p:nvPr/>
          </p:nvSpPr>
          <p:spPr>
            <a:xfrm>
              <a:off x="6553892" y="0"/>
              <a:ext cx="851624" cy="1555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71120" tIns="71120" rIns="71120" bIns="71120" spcCol="1270"/>
            <a:lstStyle/>
            <a:p>
              <a:pPr algn="ctr" defTabSz="444500" eaLnBrk="0" hangingPunct="0">
                <a:lnSpc>
                  <a:spcPct val="90000"/>
                </a:lnSpc>
                <a:spcAft>
                  <a:spcPct val="35000"/>
                </a:spcAft>
                <a:defRPr/>
              </a:pPr>
              <a:r>
                <a:rPr lang="en-US" sz="1000" b="1" dirty="0">
                  <a:solidFill>
                    <a:schemeClr val="accent1">
                      <a:lumMod val="75000"/>
                    </a:schemeClr>
                  </a:solidFill>
                  <a:latin typeface="Corbel" pitchFamily="34" charset="0"/>
                  <a:cs typeface="Arial" pitchFamily="34" charset="0"/>
                </a:rPr>
                <a:t>Out-year Considerations</a:t>
              </a:r>
            </a:p>
          </p:txBody>
        </p:sp>
      </p:grpSp>
      <p:grpSp>
        <p:nvGrpSpPr>
          <p:cNvPr id="31748" name="Group 23"/>
          <p:cNvGrpSpPr>
            <a:grpSpLocks/>
          </p:cNvGrpSpPr>
          <p:nvPr/>
        </p:nvGrpSpPr>
        <p:grpSpPr bwMode="auto">
          <a:xfrm>
            <a:off x="4348163" y="838200"/>
            <a:ext cx="2278062" cy="5638800"/>
            <a:chOff x="4566768" y="0"/>
            <a:chExt cx="851624" cy="5181600"/>
          </a:xfrm>
        </p:grpSpPr>
        <p:sp>
          <p:nvSpPr>
            <p:cNvPr id="34" name="Rounded Rectangle 33"/>
            <p:cNvSpPr/>
            <p:nvPr/>
          </p:nvSpPr>
          <p:spPr>
            <a:xfrm>
              <a:off x="4566768" y="0"/>
              <a:ext cx="851624" cy="518160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35" name="Rounded Rectangle 8"/>
            <p:cNvSpPr/>
            <p:nvPr/>
          </p:nvSpPr>
          <p:spPr>
            <a:xfrm>
              <a:off x="4566768" y="0"/>
              <a:ext cx="851624" cy="1555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71120" tIns="71120" rIns="71120" bIns="71120" spcCol="1270"/>
            <a:lstStyle/>
            <a:p>
              <a:pPr algn="ctr" defTabSz="444500" eaLnBrk="0" hangingPunct="0">
                <a:lnSpc>
                  <a:spcPct val="90000"/>
                </a:lnSpc>
                <a:spcAft>
                  <a:spcPct val="35000"/>
                </a:spcAft>
                <a:defRPr/>
              </a:pPr>
              <a:r>
                <a:rPr lang="en-US" sz="1000" b="1" dirty="0">
                  <a:solidFill>
                    <a:schemeClr val="accent1">
                      <a:lumMod val="75000"/>
                    </a:schemeClr>
                  </a:solidFill>
                  <a:latin typeface="Corbel" pitchFamily="34" charset="0"/>
                  <a:cs typeface="Arial" pitchFamily="34" charset="0"/>
                </a:rPr>
                <a:t>Term &amp; Expiration</a:t>
              </a:r>
            </a:p>
          </p:txBody>
        </p:sp>
      </p:grpSp>
      <p:grpSp>
        <p:nvGrpSpPr>
          <p:cNvPr id="31749" name="Group 24"/>
          <p:cNvGrpSpPr>
            <a:grpSpLocks/>
          </p:cNvGrpSpPr>
          <p:nvPr/>
        </p:nvGrpSpPr>
        <p:grpSpPr bwMode="auto">
          <a:xfrm>
            <a:off x="3124200" y="838200"/>
            <a:ext cx="1009650" cy="5638800"/>
            <a:chOff x="3573207" y="0"/>
            <a:chExt cx="851624" cy="5181600"/>
          </a:xfrm>
        </p:grpSpPr>
        <p:sp>
          <p:nvSpPr>
            <p:cNvPr id="32" name="Rounded Rectangle 31"/>
            <p:cNvSpPr/>
            <p:nvPr/>
          </p:nvSpPr>
          <p:spPr>
            <a:xfrm>
              <a:off x="3573207" y="0"/>
              <a:ext cx="851624" cy="518160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33" name="Rounded Rectangle 10"/>
            <p:cNvSpPr/>
            <p:nvPr/>
          </p:nvSpPr>
          <p:spPr>
            <a:xfrm>
              <a:off x="3573207" y="0"/>
              <a:ext cx="851624" cy="1555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71120" tIns="71120" rIns="71120" bIns="71120" spcCol="1270"/>
            <a:lstStyle/>
            <a:p>
              <a:pPr algn="ctr" defTabSz="444500" eaLnBrk="0" hangingPunct="0">
                <a:lnSpc>
                  <a:spcPct val="90000"/>
                </a:lnSpc>
                <a:spcAft>
                  <a:spcPct val="35000"/>
                </a:spcAft>
                <a:defRPr/>
              </a:pPr>
              <a:r>
                <a:rPr lang="en-US" sz="1000" b="1" dirty="0">
                  <a:solidFill>
                    <a:schemeClr val="accent1">
                      <a:lumMod val="75000"/>
                    </a:schemeClr>
                  </a:solidFill>
                  <a:latin typeface="Corbel" pitchFamily="34" charset="0"/>
                  <a:cs typeface="Arial" pitchFamily="34" charset="0"/>
                </a:rPr>
                <a:t>Application Process</a:t>
              </a:r>
            </a:p>
          </p:txBody>
        </p:sp>
      </p:grpSp>
      <p:grpSp>
        <p:nvGrpSpPr>
          <p:cNvPr id="31750" name="Group 25"/>
          <p:cNvGrpSpPr>
            <a:grpSpLocks/>
          </p:cNvGrpSpPr>
          <p:nvPr/>
        </p:nvGrpSpPr>
        <p:grpSpPr bwMode="auto">
          <a:xfrm>
            <a:off x="1905000" y="838200"/>
            <a:ext cx="1006475" cy="5638800"/>
            <a:chOff x="2579645" y="0"/>
            <a:chExt cx="851624" cy="5181600"/>
          </a:xfrm>
        </p:grpSpPr>
        <p:sp>
          <p:nvSpPr>
            <p:cNvPr id="30" name="Rounded Rectangle 29"/>
            <p:cNvSpPr/>
            <p:nvPr/>
          </p:nvSpPr>
          <p:spPr>
            <a:xfrm>
              <a:off x="2579645" y="0"/>
              <a:ext cx="851624" cy="518160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31" name="Rounded Rectangle 12"/>
            <p:cNvSpPr/>
            <p:nvPr/>
          </p:nvSpPr>
          <p:spPr>
            <a:xfrm>
              <a:off x="2579645" y="0"/>
              <a:ext cx="851624" cy="1555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71120" tIns="71120" rIns="71120" bIns="71120" spcCol="1270"/>
            <a:lstStyle/>
            <a:p>
              <a:pPr algn="ctr" defTabSz="444500" eaLnBrk="0" hangingPunct="0">
                <a:lnSpc>
                  <a:spcPct val="90000"/>
                </a:lnSpc>
                <a:spcAft>
                  <a:spcPct val="35000"/>
                </a:spcAft>
                <a:defRPr/>
              </a:pPr>
              <a:r>
                <a:rPr lang="en-US" sz="1000" b="1" dirty="0">
                  <a:solidFill>
                    <a:schemeClr val="accent1">
                      <a:lumMod val="75000"/>
                    </a:schemeClr>
                  </a:solidFill>
                  <a:latin typeface="Corbel" pitchFamily="34" charset="0"/>
                  <a:cs typeface="Arial" pitchFamily="34" charset="0"/>
                </a:rPr>
                <a:t>Tax Incentive Options</a:t>
              </a:r>
            </a:p>
          </p:txBody>
        </p:sp>
      </p:grpSp>
      <p:grpSp>
        <p:nvGrpSpPr>
          <p:cNvPr id="31751" name="Group 26"/>
          <p:cNvGrpSpPr>
            <a:grpSpLocks/>
          </p:cNvGrpSpPr>
          <p:nvPr/>
        </p:nvGrpSpPr>
        <p:grpSpPr bwMode="auto">
          <a:xfrm>
            <a:off x="457200" y="838200"/>
            <a:ext cx="1231900" cy="5638800"/>
            <a:chOff x="1586083" y="0"/>
            <a:chExt cx="851624" cy="5181600"/>
          </a:xfrm>
        </p:grpSpPr>
        <p:sp>
          <p:nvSpPr>
            <p:cNvPr id="28" name="Rounded Rectangle 27"/>
            <p:cNvSpPr/>
            <p:nvPr/>
          </p:nvSpPr>
          <p:spPr>
            <a:xfrm>
              <a:off x="1586083" y="0"/>
              <a:ext cx="851624" cy="518160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29" name="Rounded Rectangle 14"/>
            <p:cNvSpPr/>
            <p:nvPr/>
          </p:nvSpPr>
          <p:spPr>
            <a:xfrm>
              <a:off x="1586083" y="0"/>
              <a:ext cx="851624" cy="1555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71120" tIns="71120" rIns="71120" bIns="71120" spcCol="1270"/>
            <a:lstStyle/>
            <a:p>
              <a:pPr algn="ctr" defTabSz="444500" eaLnBrk="0" hangingPunct="0">
                <a:lnSpc>
                  <a:spcPct val="90000"/>
                </a:lnSpc>
                <a:spcAft>
                  <a:spcPct val="35000"/>
                </a:spcAft>
                <a:defRPr/>
              </a:pPr>
              <a:r>
                <a:rPr lang="en-US" sz="1000" b="1" dirty="0">
                  <a:solidFill>
                    <a:schemeClr val="accent1">
                      <a:lumMod val="75000"/>
                    </a:schemeClr>
                  </a:solidFill>
                  <a:latin typeface="Corbel" pitchFamily="34" charset="0"/>
                  <a:cs typeface="Arial" pitchFamily="34" charset="0"/>
                </a:rPr>
                <a:t>Development Scenario</a:t>
              </a:r>
            </a:p>
          </p:txBody>
        </p:sp>
      </p:grpSp>
      <p:grpSp>
        <p:nvGrpSpPr>
          <p:cNvPr id="31752" name="Group 39"/>
          <p:cNvGrpSpPr>
            <a:grpSpLocks/>
          </p:cNvGrpSpPr>
          <p:nvPr/>
        </p:nvGrpSpPr>
        <p:grpSpPr bwMode="auto">
          <a:xfrm>
            <a:off x="533400" y="3124200"/>
            <a:ext cx="1066800" cy="609600"/>
            <a:chOff x="1657052" y="3035977"/>
            <a:chExt cx="709686" cy="354843"/>
          </a:xfrm>
        </p:grpSpPr>
        <p:sp>
          <p:nvSpPr>
            <p:cNvPr id="107" name="Rounded Rectangle 106"/>
            <p:cNvSpPr/>
            <p:nvPr/>
          </p:nvSpPr>
          <p:spPr>
            <a:xfrm>
              <a:off x="1657052" y="3035977"/>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8" name="Rounded Rectangle 4"/>
            <p:cNvSpPr/>
            <p:nvPr/>
          </p:nvSpPr>
          <p:spPr>
            <a:xfrm>
              <a:off x="1667613" y="3046142"/>
              <a:ext cx="688564" cy="334513"/>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defTabSz="266700" eaLnBrk="0" hangingPunct="0">
                <a:lnSpc>
                  <a:spcPct val="90000"/>
                </a:lnSpc>
                <a:spcAft>
                  <a:spcPct val="35000"/>
                </a:spcAft>
                <a:defRPr/>
              </a:pPr>
              <a:r>
                <a:rPr lang="en-US" sz="800" dirty="0">
                  <a:latin typeface="Arial" pitchFamily="34" charset="0"/>
                  <a:cs typeface="Arial" pitchFamily="34" charset="0"/>
                </a:rPr>
                <a:t>For-profit developer</a:t>
              </a:r>
            </a:p>
            <a:p>
              <a:pPr algn="ctr" defTabSz="266700" eaLnBrk="0" hangingPunct="0">
                <a:lnSpc>
                  <a:spcPct val="90000"/>
                </a:lnSpc>
                <a:spcAft>
                  <a:spcPct val="35000"/>
                </a:spcAft>
                <a:defRPr/>
              </a:pPr>
              <a:r>
                <a:rPr lang="en-US" sz="800" dirty="0">
                  <a:latin typeface="Arial" pitchFamily="34" charset="0"/>
                  <a:cs typeface="Arial" pitchFamily="34" charset="0"/>
                </a:rPr>
                <a:t>Residential rehab</a:t>
              </a:r>
            </a:p>
            <a:p>
              <a:pPr algn="ctr" defTabSz="266700" eaLnBrk="0" hangingPunct="0">
                <a:lnSpc>
                  <a:spcPct val="90000"/>
                </a:lnSpc>
                <a:spcAft>
                  <a:spcPct val="35000"/>
                </a:spcAft>
                <a:defRPr/>
              </a:pPr>
              <a:r>
                <a:rPr lang="en-US" sz="800" dirty="0">
                  <a:latin typeface="Arial" pitchFamily="34" charset="0"/>
                  <a:cs typeface="Arial" pitchFamily="34" charset="0"/>
                </a:rPr>
                <a:t>Mixed Income</a:t>
              </a:r>
            </a:p>
          </p:txBody>
        </p:sp>
      </p:grpSp>
      <p:grpSp>
        <p:nvGrpSpPr>
          <p:cNvPr id="31753" name="Group 40"/>
          <p:cNvGrpSpPr>
            <a:grpSpLocks/>
          </p:cNvGrpSpPr>
          <p:nvPr/>
        </p:nvGrpSpPr>
        <p:grpSpPr bwMode="auto">
          <a:xfrm>
            <a:off x="2057400" y="2057400"/>
            <a:ext cx="709613" cy="584200"/>
            <a:chOff x="2650614" y="1964793"/>
            <a:chExt cx="709686" cy="354843"/>
          </a:xfrm>
        </p:grpSpPr>
        <p:sp>
          <p:nvSpPr>
            <p:cNvPr id="105" name="Rounded Rectangle 104"/>
            <p:cNvSpPr/>
            <p:nvPr/>
          </p:nvSpPr>
          <p:spPr>
            <a:xfrm>
              <a:off x="2650614" y="1964793"/>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6" name="Rounded Rectangle 6"/>
            <p:cNvSpPr/>
            <p:nvPr/>
          </p:nvSpPr>
          <p:spPr>
            <a:xfrm>
              <a:off x="2661728" y="1975400"/>
              <a:ext cx="687458" cy="333630"/>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defTabSz="266700" eaLnBrk="0" hangingPunct="0">
                <a:lnSpc>
                  <a:spcPct val="90000"/>
                </a:lnSpc>
                <a:spcAft>
                  <a:spcPct val="35000"/>
                </a:spcAft>
                <a:defRPr/>
              </a:pPr>
              <a:r>
                <a:rPr lang="en-US" sz="1000" b="1" dirty="0">
                  <a:latin typeface="Arial" pitchFamily="34" charset="0"/>
                  <a:cs typeface="Arial" pitchFamily="34" charset="0"/>
                </a:rPr>
                <a:t>J-51 </a:t>
              </a:r>
            </a:p>
            <a:p>
              <a:pPr algn="ctr" defTabSz="266700" eaLnBrk="0" hangingPunct="0">
                <a:lnSpc>
                  <a:spcPct val="90000"/>
                </a:lnSpc>
                <a:spcAft>
                  <a:spcPct val="35000"/>
                </a:spcAft>
                <a:defRPr/>
              </a:pPr>
              <a:r>
                <a:rPr lang="en-US" sz="800" dirty="0">
                  <a:latin typeface="Arial" pitchFamily="34" charset="0"/>
                  <a:cs typeface="Arial" pitchFamily="34" charset="0"/>
                </a:rPr>
                <a:t>App. Cost: </a:t>
              </a:r>
              <a:r>
                <a:rPr lang="en-US" sz="800" dirty="0" smtClean="0">
                  <a:latin typeface="Arial" pitchFamily="34" charset="0"/>
                  <a:cs typeface="Arial" pitchFamily="34" charset="0"/>
                </a:rPr>
                <a:t>1% </a:t>
              </a:r>
              <a:r>
                <a:rPr lang="en-US" sz="800" dirty="0">
                  <a:latin typeface="Arial" pitchFamily="34" charset="0"/>
                  <a:cs typeface="Arial" pitchFamily="34" charset="0"/>
                </a:rPr>
                <a:t>of CRC over </a:t>
              </a:r>
              <a:r>
                <a:rPr lang="en-US" sz="800" dirty="0" smtClean="0">
                  <a:latin typeface="Arial" pitchFamily="34" charset="0"/>
                  <a:cs typeface="Arial" pitchFamily="34" charset="0"/>
                </a:rPr>
                <a:t>$10,000</a:t>
              </a:r>
              <a:endParaRPr lang="en-US" sz="800" dirty="0">
                <a:latin typeface="Arial" pitchFamily="34" charset="0"/>
                <a:cs typeface="Arial" pitchFamily="34" charset="0"/>
              </a:endParaRPr>
            </a:p>
          </p:txBody>
        </p:sp>
      </p:grpSp>
      <p:grpSp>
        <p:nvGrpSpPr>
          <p:cNvPr id="31754" name="Group 41"/>
          <p:cNvGrpSpPr>
            <a:grpSpLocks/>
          </p:cNvGrpSpPr>
          <p:nvPr/>
        </p:nvGrpSpPr>
        <p:grpSpPr bwMode="auto">
          <a:xfrm>
            <a:off x="3276600" y="2057400"/>
            <a:ext cx="709613" cy="579438"/>
            <a:chOff x="3644175" y="1964793"/>
            <a:chExt cx="709686" cy="354843"/>
          </a:xfrm>
        </p:grpSpPr>
        <p:sp>
          <p:nvSpPr>
            <p:cNvPr id="103" name="Rounded Rectangle 102"/>
            <p:cNvSpPr/>
            <p:nvPr/>
          </p:nvSpPr>
          <p:spPr>
            <a:xfrm>
              <a:off x="3644175" y="1964793"/>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4" name="Rounded Rectangle 8"/>
            <p:cNvSpPr/>
            <p:nvPr/>
          </p:nvSpPr>
          <p:spPr>
            <a:xfrm>
              <a:off x="3655289" y="1975487"/>
              <a:ext cx="687458" cy="333455"/>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defTabSz="266700" eaLnBrk="0" hangingPunct="0">
                <a:lnSpc>
                  <a:spcPct val="90000"/>
                </a:lnSpc>
                <a:spcAft>
                  <a:spcPct val="35000"/>
                </a:spcAft>
                <a:defRPr/>
              </a:pPr>
              <a:r>
                <a:rPr lang="en-US" sz="800" dirty="0">
                  <a:latin typeface="Arial" pitchFamily="34" charset="0"/>
                  <a:cs typeface="Arial" pitchFamily="34" charset="0"/>
                </a:rPr>
                <a:t>As of Right: application submitted to HPD</a:t>
              </a:r>
            </a:p>
          </p:txBody>
        </p:sp>
      </p:grpSp>
      <p:grpSp>
        <p:nvGrpSpPr>
          <p:cNvPr id="31755" name="Group 42"/>
          <p:cNvGrpSpPr>
            <a:grpSpLocks/>
          </p:cNvGrpSpPr>
          <p:nvPr/>
        </p:nvGrpSpPr>
        <p:grpSpPr bwMode="auto">
          <a:xfrm>
            <a:off x="4495800" y="1752600"/>
            <a:ext cx="1825625" cy="355600"/>
            <a:chOff x="4637737" y="1556723"/>
            <a:chExt cx="709686" cy="354843"/>
          </a:xfrm>
        </p:grpSpPr>
        <p:sp>
          <p:nvSpPr>
            <p:cNvPr id="101" name="Rounded Rectangle 100"/>
            <p:cNvSpPr/>
            <p:nvPr/>
          </p:nvSpPr>
          <p:spPr>
            <a:xfrm>
              <a:off x="4637737" y="1556723"/>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2" name="Rounded Rectangle 10"/>
            <p:cNvSpPr/>
            <p:nvPr/>
          </p:nvSpPr>
          <p:spPr>
            <a:xfrm>
              <a:off x="4648228" y="1567812"/>
              <a:ext cx="688704" cy="332665"/>
            </a:xfrm>
            <a:prstGeom prst="rect">
              <a:avLst/>
            </a:prstGeom>
          </p:spPr>
          <p:style>
            <a:lnRef idx="0">
              <a:scrgbClr r="0" g="0" b="0"/>
            </a:lnRef>
            <a:fillRef idx="0">
              <a:scrgbClr r="0" g="0" b="0"/>
            </a:fillRef>
            <a:effectRef idx="0">
              <a:scrgbClr r="0" g="0" b="0"/>
            </a:effectRef>
            <a:fontRef idx="minor">
              <a:schemeClr val="lt1"/>
            </a:fontRef>
          </p:style>
          <p:txBody>
            <a:bodyPr lIns="0" tIns="0" rIns="0" bIns="3810" spcCol="1270" anchor="ctr"/>
            <a:lstStyle/>
            <a:p>
              <a:pPr defTabSz="266700" eaLnBrk="0" hangingPunct="0">
                <a:lnSpc>
                  <a:spcPct val="90000"/>
                </a:lnSpc>
                <a:spcAft>
                  <a:spcPct val="35000"/>
                </a:spcAft>
                <a:defRPr/>
              </a:pPr>
              <a:r>
                <a:rPr lang="en-US" sz="800" dirty="0">
                  <a:latin typeface="Arial" pitchFamily="34" charset="0"/>
                  <a:cs typeface="Arial" pitchFamily="34" charset="0"/>
                </a:rPr>
                <a:t>Regulatory Agreement: 30 years</a:t>
              </a:r>
            </a:p>
          </p:txBody>
        </p:sp>
      </p:grpSp>
      <p:grpSp>
        <p:nvGrpSpPr>
          <p:cNvPr id="31756" name="Group 43"/>
          <p:cNvGrpSpPr>
            <a:grpSpLocks/>
          </p:cNvGrpSpPr>
          <p:nvPr/>
        </p:nvGrpSpPr>
        <p:grpSpPr bwMode="auto">
          <a:xfrm>
            <a:off x="4495800" y="2160588"/>
            <a:ext cx="1444625" cy="355600"/>
            <a:chOff x="4637737" y="1964793"/>
            <a:chExt cx="709686" cy="354843"/>
          </a:xfrm>
        </p:grpSpPr>
        <p:sp>
          <p:nvSpPr>
            <p:cNvPr id="99" name="Rounded Rectangle 98"/>
            <p:cNvSpPr/>
            <p:nvPr/>
          </p:nvSpPr>
          <p:spPr>
            <a:xfrm>
              <a:off x="4637737" y="1964793"/>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0" name="Rounded Rectangle 12"/>
            <p:cNvSpPr/>
            <p:nvPr/>
          </p:nvSpPr>
          <p:spPr>
            <a:xfrm>
              <a:off x="4647876" y="1975881"/>
              <a:ext cx="689409" cy="332665"/>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defTabSz="266700" eaLnBrk="0" hangingPunct="0">
                <a:lnSpc>
                  <a:spcPct val="90000"/>
                </a:lnSpc>
                <a:spcAft>
                  <a:spcPct val="35000"/>
                </a:spcAft>
                <a:defRPr/>
              </a:pPr>
              <a:r>
                <a:rPr lang="en-US" sz="800" dirty="0">
                  <a:latin typeface="Arial" pitchFamily="34" charset="0"/>
                  <a:cs typeface="Arial" pitchFamily="34" charset="0"/>
                </a:rPr>
                <a:t>Tax Abatement: 20 years</a:t>
              </a:r>
            </a:p>
          </p:txBody>
        </p:sp>
      </p:grpSp>
      <p:grpSp>
        <p:nvGrpSpPr>
          <p:cNvPr id="31757" name="Group 44"/>
          <p:cNvGrpSpPr>
            <a:grpSpLocks/>
          </p:cNvGrpSpPr>
          <p:nvPr/>
        </p:nvGrpSpPr>
        <p:grpSpPr bwMode="auto">
          <a:xfrm>
            <a:off x="4495800" y="2568575"/>
            <a:ext cx="2057400" cy="355600"/>
            <a:chOff x="4637737" y="2372863"/>
            <a:chExt cx="709686" cy="354843"/>
          </a:xfrm>
        </p:grpSpPr>
        <p:sp>
          <p:nvSpPr>
            <p:cNvPr id="97" name="Rounded Rectangle 96"/>
            <p:cNvSpPr/>
            <p:nvPr/>
          </p:nvSpPr>
          <p:spPr>
            <a:xfrm>
              <a:off x="4637737" y="2372863"/>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8" name="Rounded Rectangle 14"/>
            <p:cNvSpPr/>
            <p:nvPr/>
          </p:nvSpPr>
          <p:spPr>
            <a:xfrm>
              <a:off x="4648142" y="2383952"/>
              <a:ext cx="688877" cy="332665"/>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defTabSz="266700" eaLnBrk="0" hangingPunct="0">
                <a:lnSpc>
                  <a:spcPct val="90000"/>
                </a:lnSpc>
                <a:spcAft>
                  <a:spcPct val="35000"/>
                </a:spcAft>
                <a:defRPr/>
              </a:pPr>
              <a:r>
                <a:rPr lang="en-US" sz="800" dirty="0">
                  <a:latin typeface="Arial" pitchFamily="34" charset="0"/>
                  <a:cs typeface="Arial" pitchFamily="34" charset="0"/>
                </a:rPr>
                <a:t>Tax Exemption: 34 years</a:t>
              </a:r>
            </a:p>
          </p:txBody>
        </p:sp>
      </p:grpSp>
      <p:grpSp>
        <p:nvGrpSpPr>
          <p:cNvPr id="31758" name="Group 46"/>
          <p:cNvGrpSpPr>
            <a:grpSpLocks/>
          </p:cNvGrpSpPr>
          <p:nvPr/>
        </p:nvGrpSpPr>
        <p:grpSpPr bwMode="auto">
          <a:xfrm>
            <a:off x="2057400" y="4826000"/>
            <a:ext cx="709613" cy="584200"/>
            <a:chOff x="2650614" y="3086986"/>
            <a:chExt cx="709686" cy="354843"/>
          </a:xfrm>
        </p:grpSpPr>
        <p:sp>
          <p:nvSpPr>
            <p:cNvPr id="93" name="Rounded Rectangle 92"/>
            <p:cNvSpPr/>
            <p:nvPr/>
          </p:nvSpPr>
          <p:spPr>
            <a:xfrm>
              <a:off x="2650614" y="3086986"/>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4" name="Rounded Rectangle 18"/>
            <p:cNvSpPr/>
            <p:nvPr/>
          </p:nvSpPr>
          <p:spPr>
            <a:xfrm>
              <a:off x="2661728" y="3097593"/>
              <a:ext cx="687458" cy="333630"/>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defTabSz="266700" eaLnBrk="0" hangingPunct="0">
                <a:lnSpc>
                  <a:spcPct val="90000"/>
                </a:lnSpc>
                <a:spcAft>
                  <a:spcPct val="35000"/>
                </a:spcAft>
                <a:defRPr/>
              </a:pPr>
              <a:r>
                <a:rPr lang="en-US" sz="1000" b="1" dirty="0">
                  <a:latin typeface="Arial" pitchFamily="34" charset="0"/>
                  <a:cs typeface="Arial" pitchFamily="34" charset="0"/>
                </a:rPr>
                <a:t>420c</a:t>
              </a:r>
            </a:p>
            <a:p>
              <a:pPr algn="ctr" defTabSz="266700" eaLnBrk="0" hangingPunct="0">
                <a:lnSpc>
                  <a:spcPct val="90000"/>
                </a:lnSpc>
                <a:spcAft>
                  <a:spcPct val="35000"/>
                </a:spcAft>
                <a:defRPr/>
              </a:pPr>
              <a:r>
                <a:rPr lang="en-US" sz="800" dirty="0">
                  <a:latin typeface="Arial" pitchFamily="34" charset="0"/>
                  <a:cs typeface="Arial" pitchFamily="34" charset="0"/>
                </a:rPr>
                <a:t>App. Cost: $80 per unit</a:t>
              </a:r>
            </a:p>
          </p:txBody>
        </p:sp>
      </p:grpSp>
      <p:grpSp>
        <p:nvGrpSpPr>
          <p:cNvPr id="31759" name="Group 47"/>
          <p:cNvGrpSpPr>
            <a:grpSpLocks/>
          </p:cNvGrpSpPr>
          <p:nvPr/>
        </p:nvGrpSpPr>
        <p:grpSpPr bwMode="auto">
          <a:xfrm>
            <a:off x="3276600" y="4851400"/>
            <a:ext cx="709613" cy="558800"/>
            <a:chOff x="3644175" y="3086986"/>
            <a:chExt cx="709686" cy="354843"/>
          </a:xfrm>
        </p:grpSpPr>
        <p:sp>
          <p:nvSpPr>
            <p:cNvPr id="91" name="Rounded Rectangle 90"/>
            <p:cNvSpPr/>
            <p:nvPr/>
          </p:nvSpPr>
          <p:spPr>
            <a:xfrm>
              <a:off x="3644175" y="3086986"/>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2" name="Rounded Rectangle 20"/>
            <p:cNvSpPr/>
            <p:nvPr/>
          </p:nvSpPr>
          <p:spPr>
            <a:xfrm>
              <a:off x="3655289" y="3097067"/>
              <a:ext cx="687458" cy="334681"/>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defTabSz="266700" eaLnBrk="0" hangingPunct="0">
                <a:lnSpc>
                  <a:spcPct val="90000"/>
                </a:lnSpc>
                <a:spcAft>
                  <a:spcPct val="35000"/>
                </a:spcAft>
                <a:defRPr/>
              </a:pPr>
              <a:r>
                <a:rPr lang="en-US" sz="800" dirty="0">
                  <a:latin typeface="Arial" pitchFamily="34" charset="0"/>
                  <a:cs typeface="Arial" pitchFamily="34" charset="0"/>
                </a:rPr>
                <a:t>As of Right: application submitted to HPD</a:t>
              </a:r>
            </a:p>
          </p:txBody>
        </p:sp>
      </p:grpSp>
      <p:grpSp>
        <p:nvGrpSpPr>
          <p:cNvPr id="31760" name="Group 48"/>
          <p:cNvGrpSpPr>
            <a:grpSpLocks/>
          </p:cNvGrpSpPr>
          <p:nvPr/>
        </p:nvGrpSpPr>
        <p:grpSpPr bwMode="auto">
          <a:xfrm>
            <a:off x="4495800" y="4773613"/>
            <a:ext cx="1825625" cy="355600"/>
            <a:chOff x="4637737" y="2780933"/>
            <a:chExt cx="709686" cy="354843"/>
          </a:xfrm>
        </p:grpSpPr>
        <p:sp>
          <p:nvSpPr>
            <p:cNvPr id="89" name="Rounded Rectangle 88"/>
            <p:cNvSpPr/>
            <p:nvPr/>
          </p:nvSpPr>
          <p:spPr>
            <a:xfrm>
              <a:off x="4637737" y="2780933"/>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0" name="Rounded Rectangle 22"/>
            <p:cNvSpPr/>
            <p:nvPr/>
          </p:nvSpPr>
          <p:spPr>
            <a:xfrm>
              <a:off x="4648228" y="2792021"/>
              <a:ext cx="688704" cy="332665"/>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defTabSz="266700" eaLnBrk="0" hangingPunct="0">
                <a:lnSpc>
                  <a:spcPct val="90000"/>
                </a:lnSpc>
                <a:spcAft>
                  <a:spcPct val="35000"/>
                </a:spcAft>
                <a:defRPr/>
              </a:pPr>
              <a:r>
                <a:rPr lang="en-US" sz="800" dirty="0">
                  <a:latin typeface="Arial" pitchFamily="34" charset="0"/>
                  <a:cs typeface="Arial" pitchFamily="34" charset="0"/>
                </a:rPr>
                <a:t>Regulatory Agreement: 30 years</a:t>
              </a:r>
            </a:p>
          </p:txBody>
        </p:sp>
      </p:grpSp>
      <p:grpSp>
        <p:nvGrpSpPr>
          <p:cNvPr id="31761" name="Group 50"/>
          <p:cNvGrpSpPr>
            <a:grpSpLocks/>
          </p:cNvGrpSpPr>
          <p:nvPr/>
        </p:nvGrpSpPr>
        <p:grpSpPr bwMode="auto">
          <a:xfrm>
            <a:off x="4495800" y="5207000"/>
            <a:ext cx="1825625" cy="355600"/>
            <a:chOff x="4637737" y="3393038"/>
            <a:chExt cx="709686" cy="354843"/>
          </a:xfrm>
        </p:grpSpPr>
        <p:sp>
          <p:nvSpPr>
            <p:cNvPr id="85" name="Rounded Rectangle 84"/>
            <p:cNvSpPr/>
            <p:nvPr/>
          </p:nvSpPr>
          <p:spPr>
            <a:xfrm>
              <a:off x="4637737" y="3393038"/>
              <a:ext cx="709686" cy="35484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86" name="Rounded Rectangle 26"/>
            <p:cNvSpPr/>
            <p:nvPr/>
          </p:nvSpPr>
          <p:spPr>
            <a:xfrm>
              <a:off x="4648228" y="3404127"/>
              <a:ext cx="688704" cy="332665"/>
            </a:xfrm>
            <a:prstGeom prst="rect">
              <a:avLst/>
            </a:prstGeom>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defTabSz="266700" eaLnBrk="0" hangingPunct="0">
                <a:lnSpc>
                  <a:spcPct val="90000"/>
                </a:lnSpc>
                <a:spcAft>
                  <a:spcPct val="35000"/>
                </a:spcAft>
                <a:defRPr/>
              </a:pPr>
              <a:r>
                <a:rPr lang="en-US" sz="800" dirty="0">
                  <a:latin typeface="Arial" pitchFamily="34" charset="0"/>
                  <a:cs typeface="Arial" pitchFamily="34" charset="0"/>
                </a:rPr>
                <a:t>Tax Exemption: 30 years</a:t>
              </a:r>
            </a:p>
          </p:txBody>
        </p:sp>
      </p:grpSp>
      <p:cxnSp>
        <p:nvCxnSpPr>
          <p:cNvPr id="188" name="Straight Arrow Connector 187"/>
          <p:cNvCxnSpPr>
            <a:stCxn id="107" idx="0"/>
          </p:cNvCxnSpPr>
          <p:nvPr/>
        </p:nvCxnSpPr>
        <p:spPr bwMode="auto">
          <a:xfrm rot="5400000" flipH="1" flipV="1">
            <a:off x="1174750" y="2241550"/>
            <a:ext cx="774700" cy="990600"/>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193" name="Straight Arrow Connector 192"/>
          <p:cNvCxnSpPr>
            <a:stCxn id="125" idx="3"/>
            <a:endCxn id="94" idx="1"/>
          </p:cNvCxnSpPr>
          <p:nvPr/>
        </p:nvCxnSpPr>
        <p:spPr bwMode="auto">
          <a:xfrm>
            <a:off x="1676400" y="5067300"/>
            <a:ext cx="392113" cy="50800"/>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196" name="Straight Arrow Connector 195"/>
          <p:cNvCxnSpPr/>
          <p:nvPr/>
        </p:nvCxnSpPr>
        <p:spPr bwMode="auto">
          <a:xfrm flipV="1">
            <a:off x="2767013" y="2346325"/>
            <a:ext cx="509587" cy="3175"/>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199" name="Straight Arrow Connector 198"/>
          <p:cNvCxnSpPr/>
          <p:nvPr/>
        </p:nvCxnSpPr>
        <p:spPr bwMode="auto">
          <a:xfrm>
            <a:off x="2767013" y="5118100"/>
            <a:ext cx="509587" cy="12700"/>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206" name="Straight Arrow Connector 205"/>
          <p:cNvCxnSpPr>
            <a:stCxn id="104" idx="3"/>
            <a:endCxn id="101" idx="1"/>
          </p:cNvCxnSpPr>
          <p:nvPr/>
        </p:nvCxnSpPr>
        <p:spPr bwMode="auto">
          <a:xfrm flipV="1">
            <a:off x="3975100" y="1930400"/>
            <a:ext cx="520700" cy="416720"/>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209" name="Straight Arrow Connector 208"/>
          <p:cNvCxnSpPr>
            <a:stCxn id="104" idx="3"/>
            <a:endCxn id="99" idx="1"/>
          </p:cNvCxnSpPr>
          <p:nvPr/>
        </p:nvCxnSpPr>
        <p:spPr bwMode="auto">
          <a:xfrm flipV="1">
            <a:off x="3975100" y="2338388"/>
            <a:ext cx="520700" cy="8732"/>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212" name="Straight Arrow Connector 211"/>
          <p:cNvCxnSpPr>
            <a:stCxn id="103" idx="3"/>
            <a:endCxn id="97" idx="1"/>
          </p:cNvCxnSpPr>
          <p:nvPr/>
        </p:nvCxnSpPr>
        <p:spPr bwMode="auto">
          <a:xfrm>
            <a:off x="3986213" y="2347119"/>
            <a:ext cx="509587" cy="399256"/>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218" name="Straight Arrow Connector 217"/>
          <p:cNvCxnSpPr>
            <a:stCxn id="92" idx="3"/>
            <a:endCxn id="85" idx="1"/>
          </p:cNvCxnSpPr>
          <p:nvPr/>
        </p:nvCxnSpPr>
        <p:spPr bwMode="auto">
          <a:xfrm>
            <a:off x="3975100" y="5130800"/>
            <a:ext cx="520700" cy="254000"/>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cxnSp>
        <p:nvCxnSpPr>
          <p:cNvPr id="221" name="Straight Arrow Connector 220"/>
          <p:cNvCxnSpPr>
            <a:stCxn id="91" idx="3"/>
            <a:endCxn id="89" idx="1"/>
          </p:cNvCxnSpPr>
          <p:nvPr/>
        </p:nvCxnSpPr>
        <p:spPr bwMode="auto">
          <a:xfrm flipV="1">
            <a:off x="3986213" y="4951413"/>
            <a:ext cx="509587" cy="179387"/>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sp>
        <p:nvSpPr>
          <p:cNvPr id="491" name="TextBox 490"/>
          <p:cNvSpPr txBox="1"/>
          <p:nvPr/>
        </p:nvSpPr>
        <p:spPr>
          <a:xfrm>
            <a:off x="1905000" y="5422900"/>
            <a:ext cx="990600" cy="339725"/>
          </a:xfrm>
          <a:prstGeom prst="rect">
            <a:avLst/>
          </a:prstGeom>
          <a:noFill/>
        </p:spPr>
        <p:txBody>
          <a:bodyPr>
            <a:spAutoFit/>
          </a:bodyPr>
          <a:lstStyle/>
          <a:p>
            <a:pPr algn="ctr" eaLnBrk="0" hangingPunct="0">
              <a:defRPr/>
            </a:pPr>
            <a:r>
              <a:rPr lang="en-US" sz="800" i="1" dirty="0">
                <a:solidFill>
                  <a:schemeClr val="bg1">
                    <a:lumMod val="50000"/>
                  </a:schemeClr>
                </a:solidFill>
                <a:ea typeface="ＭＳ Ｐゴシック" charset="-128"/>
                <a:cs typeface="+mn-cs"/>
              </a:rPr>
              <a:t>Must use  or have used LIHTC</a:t>
            </a:r>
          </a:p>
        </p:txBody>
      </p:sp>
      <p:sp>
        <p:nvSpPr>
          <p:cNvPr id="117" name="Oval 116"/>
          <p:cNvSpPr/>
          <p:nvPr/>
        </p:nvSpPr>
        <p:spPr bwMode="auto">
          <a:xfrm>
            <a:off x="6400800" y="2514600"/>
            <a:ext cx="228600" cy="457200"/>
          </a:xfrm>
          <a:prstGeom prst="ellipse">
            <a:avLst/>
          </a:prstGeom>
          <a:solidFill>
            <a:schemeClr val="accent3">
              <a:lumMod val="60000"/>
              <a:lumOff val="40000"/>
              <a:alpha val="60000"/>
            </a:schemeClr>
          </a:solidFill>
          <a:ln w="9525" cap="flat" cmpd="sng" algn="ctr">
            <a:noFill/>
            <a:prstDash val="solid"/>
            <a:round/>
            <a:headEnd type="none" w="med" len="med"/>
            <a:tailEnd type="none" w="med" len="med"/>
          </a:ln>
          <a:effectLst/>
        </p:spPr>
        <p:txBody>
          <a:bodyPr/>
          <a:lstStyle/>
          <a:p>
            <a:pPr eaLnBrk="0" hangingPunct="0">
              <a:defRPr/>
            </a:pPr>
            <a:endParaRPr lang="en-US" dirty="0">
              <a:ea typeface="ＭＳ Ｐゴシック" charset="-128"/>
              <a:cs typeface="+mn-cs"/>
            </a:endParaRPr>
          </a:p>
        </p:txBody>
      </p:sp>
      <p:sp>
        <p:nvSpPr>
          <p:cNvPr id="130" name="Oval 129"/>
          <p:cNvSpPr/>
          <p:nvPr/>
        </p:nvSpPr>
        <p:spPr bwMode="auto">
          <a:xfrm>
            <a:off x="6172200" y="4724400"/>
            <a:ext cx="228600" cy="914400"/>
          </a:xfrm>
          <a:prstGeom prst="ellipse">
            <a:avLst/>
          </a:prstGeom>
          <a:solidFill>
            <a:schemeClr val="accent3">
              <a:lumMod val="60000"/>
              <a:lumOff val="40000"/>
              <a:alpha val="60000"/>
            </a:schemeClr>
          </a:solidFill>
          <a:ln w="9525" cap="flat" cmpd="sng" algn="ctr">
            <a:noFill/>
            <a:prstDash val="solid"/>
            <a:round/>
            <a:headEnd type="none" w="med" len="med"/>
            <a:tailEnd type="none" w="med" len="med"/>
          </a:ln>
          <a:effectLst/>
        </p:spPr>
        <p:txBody>
          <a:bodyPr/>
          <a:lstStyle/>
          <a:p>
            <a:pPr eaLnBrk="0" hangingPunct="0">
              <a:defRPr/>
            </a:pPr>
            <a:endParaRPr lang="en-US" dirty="0">
              <a:ea typeface="ＭＳ Ｐゴシック" charset="-128"/>
              <a:cs typeface="+mn-cs"/>
            </a:endParaRPr>
          </a:p>
        </p:txBody>
      </p:sp>
      <p:cxnSp>
        <p:nvCxnSpPr>
          <p:cNvPr id="134" name="Straight Connector 133"/>
          <p:cNvCxnSpPr>
            <a:stCxn id="130" idx="6"/>
            <a:endCxn id="113" idx="1"/>
          </p:cNvCxnSpPr>
          <p:nvPr/>
        </p:nvCxnSpPr>
        <p:spPr bwMode="auto">
          <a:xfrm>
            <a:off x="6400800" y="5181600"/>
            <a:ext cx="533400" cy="0"/>
          </a:xfrm>
          <a:prstGeom prst="line">
            <a:avLst/>
          </a:prstGeom>
          <a:solidFill>
            <a:schemeClr val="accent1"/>
          </a:solidFill>
          <a:ln w="12700" cap="flat" cmpd="sng" algn="ctr">
            <a:solidFill>
              <a:schemeClr val="accent3">
                <a:lumMod val="75000"/>
              </a:schemeClr>
            </a:solidFill>
            <a:prstDash val="solid"/>
            <a:round/>
            <a:headEnd type="none" w="med" len="med"/>
            <a:tailEnd type="none" w="med" len="med"/>
          </a:ln>
          <a:effectLst/>
        </p:spPr>
      </p:cxnSp>
      <p:cxnSp>
        <p:nvCxnSpPr>
          <p:cNvPr id="197" name="Straight Connector 196"/>
          <p:cNvCxnSpPr>
            <a:stCxn id="117" idx="6"/>
            <a:endCxn id="116" idx="1"/>
          </p:cNvCxnSpPr>
          <p:nvPr/>
        </p:nvCxnSpPr>
        <p:spPr bwMode="auto">
          <a:xfrm flipV="1">
            <a:off x="6629400" y="2514600"/>
            <a:ext cx="304800" cy="228600"/>
          </a:xfrm>
          <a:prstGeom prst="line">
            <a:avLst/>
          </a:prstGeom>
          <a:solidFill>
            <a:schemeClr val="accent1"/>
          </a:solidFill>
          <a:ln w="12700" cap="flat" cmpd="sng" algn="ctr">
            <a:solidFill>
              <a:schemeClr val="accent3">
                <a:lumMod val="75000"/>
              </a:schemeClr>
            </a:solidFill>
            <a:prstDash val="solid"/>
            <a:round/>
            <a:headEnd type="none" w="med" len="med"/>
            <a:tailEnd type="none" w="med" len="med"/>
          </a:ln>
          <a:effectLst/>
        </p:spPr>
      </p:cxnSp>
      <p:cxnSp>
        <p:nvCxnSpPr>
          <p:cNvPr id="111" name="Straight Arrow Connector 110"/>
          <p:cNvCxnSpPr>
            <a:stCxn id="107" idx="2"/>
            <a:endCxn id="125" idx="0"/>
          </p:cNvCxnSpPr>
          <p:nvPr/>
        </p:nvCxnSpPr>
        <p:spPr bwMode="auto">
          <a:xfrm rot="5400000">
            <a:off x="762001" y="4038600"/>
            <a:ext cx="609600" cy="3175"/>
          </a:xfrm>
          <a:prstGeom prst="straightConnector1">
            <a:avLst/>
          </a:prstGeom>
          <a:solidFill>
            <a:schemeClr val="accent1"/>
          </a:solidFill>
          <a:ln w="15875" cap="flat" cmpd="sng" algn="ctr">
            <a:solidFill>
              <a:schemeClr val="bg1">
                <a:lumMod val="65000"/>
              </a:schemeClr>
            </a:solidFill>
            <a:prstDash val="solid"/>
            <a:round/>
            <a:headEnd type="none" w="med" len="med"/>
            <a:tailEnd type="triangle"/>
          </a:ln>
          <a:effectLst/>
        </p:spPr>
      </p:cxnSp>
      <p:grpSp>
        <p:nvGrpSpPr>
          <p:cNvPr id="115" name="Group 45"/>
          <p:cNvGrpSpPr/>
          <p:nvPr/>
        </p:nvGrpSpPr>
        <p:grpSpPr>
          <a:xfrm>
            <a:off x="6934200" y="2362200"/>
            <a:ext cx="1676400" cy="304800"/>
            <a:chOff x="5631299" y="2372863"/>
            <a:chExt cx="709686" cy="354843"/>
          </a:xfrm>
          <a:solidFill>
            <a:schemeClr val="accent3">
              <a:lumMod val="75000"/>
            </a:schemeClr>
          </a:solidFill>
        </p:grpSpPr>
        <p:sp>
          <p:nvSpPr>
            <p:cNvPr id="116" name="Rounded Rectangle 115"/>
            <p:cNvSpPr/>
            <p:nvPr/>
          </p:nvSpPr>
          <p:spPr>
            <a:xfrm>
              <a:off x="5631299" y="2372863"/>
              <a:ext cx="709686" cy="354843"/>
            </a:xfrm>
            <a:prstGeom prst="roundRect">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18" name="Rounded Rectangle 16"/>
            <p:cNvSpPr/>
            <p:nvPr/>
          </p:nvSpPr>
          <p:spPr>
            <a:xfrm>
              <a:off x="5641692" y="2383256"/>
              <a:ext cx="688900" cy="334057"/>
            </a:xfrm>
            <a:prstGeom prst="roundRect">
              <a:avLst/>
            </a:prstGeom>
            <a:grpFill/>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eaLnBrk="0" hangingPunct="0">
                <a:defRPr/>
              </a:pPr>
              <a:r>
                <a:rPr lang="en-US" sz="800" dirty="0"/>
                <a:t>Rehab and reapply for a new J51.</a:t>
              </a:r>
            </a:p>
          </p:txBody>
        </p:sp>
      </p:grpSp>
      <p:sp>
        <p:nvSpPr>
          <p:cNvPr id="125" name="TextBox 124"/>
          <p:cNvSpPr txBox="1"/>
          <p:nvPr/>
        </p:nvSpPr>
        <p:spPr>
          <a:xfrm>
            <a:off x="457200" y="4343400"/>
            <a:ext cx="1219200" cy="1446213"/>
          </a:xfrm>
          <a:prstGeom prst="rect">
            <a:avLst/>
          </a:prstGeom>
          <a:noFill/>
          <a:ln>
            <a:solidFill>
              <a:schemeClr val="bg1">
                <a:lumMod val="75000"/>
              </a:schemeClr>
            </a:solidFill>
          </a:ln>
        </p:spPr>
        <p:txBody>
          <a:bodyPr>
            <a:spAutoFit/>
          </a:bodyPr>
          <a:lstStyle/>
          <a:p>
            <a:pPr algn="ctr" eaLnBrk="0" hangingPunct="0">
              <a:defRPr/>
            </a:pPr>
            <a:r>
              <a:rPr lang="en-US" sz="800" i="1" dirty="0">
                <a:solidFill>
                  <a:schemeClr val="bg1">
                    <a:lumMod val="50000"/>
                  </a:schemeClr>
                </a:solidFill>
                <a:ea typeface="ＭＳ Ｐゴシック" charset="-128"/>
                <a:cs typeface="+mn-cs"/>
              </a:rPr>
              <a:t>If the for-profit developer partners with a not-for-profit partner that has at least 50% of the general partner or managing member and the development meets the required affordability mix they can apply for a 420-c.</a:t>
            </a:r>
          </a:p>
        </p:txBody>
      </p:sp>
      <p:sp>
        <p:nvSpPr>
          <p:cNvPr id="136" name="TextBox 135"/>
          <p:cNvSpPr txBox="1"/>
          <p:nvPr/>
        </p:nvSpPr>
        <p:spPr>
          <a:xfrm>
            <a:off x="5638800" y="3014663"/>
            <a:ext cx="685800" cy="338137"/>
          </a:xfrm>
          <a:prstGeom prst="rect">
            <a:avLst/>
          </a:prstGeom>
          <a:noFill/>
        </p:spPr>
        <p:txBody>
          <a:bodyPr>
            <a:spAutoFit/>
          </a:bodyPr>
          <a:lstStyle/>
          <a:p>
            <a:pPr algn="ctr" eaLnBrk="0" hangingPunct="0">
              <a:defRPr/>
            </a:pPr>
            <a:r>
              <a:rPr lang="en-US" sz="800" i="1" dirty="0">
                <a:solidFill>
                  <a:schemeClr val="bg1">
                    <a:lumMod val="50000"/>
                  </a:schemeClr>
                </a:solidFill>
                <a:ea typeface="ＭＳ Ｐゴシック" charset="-128"/>
                <a:cs typeface="+mn-cs"/>
              </a:rPr>
              <a:t>Phase out period</a:t>
            </a:r>
          </a:p>
        </p:txBody>
      </p:sp>
      <p:sp>
        <p:nvSpPr>
          <p:cNvPr id="137" name="Rounded Rectangle 136"/>
          <p:cNvSpPr/>
          <p:nvPr/>
        </p:nvSpPr>
        <p:spPr>
          <a:xfrm>
            <a:off x="6248400" y="2590800"/>
            <a:ext cx="304800" cy="304800"/>
          </a:xfrm>
          <a:prstGeom prst="roundRect">
            <a:avLst>
              <a:gd name="adj" fmla="val 10000"/>
            </a:avLst>
          </a:prstGeom>
          <a:noFill/>
          <a:ln w="19050">
            <a:solidFill>
              <a:schemeClr val="accent3">
                <a:lumMod val="75000"/>
              </a:schemeClr>
            </a:solidFill>
          </a:ln>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cxnSp>
        <p:nvCxnSpPr>
          <p:cNvPr id="138" name="Straight Connector 137"/>
          <p:cNvCxnSpPr>
            <a:stCxn id="136" idx="0"/>
            <a:endCxn id="137" idx="1"/>
          </p:cNvCxnSpPr>
          <p:nvPr/>
        </p:nvCxnSpPr>
        <p:spPr bwMode="auto">
          <a:xfrm flipV="1">
            <a:off x="5981700" y="2743200"/>
            <a:ext cx="266700" cy="271463"/>
          </a:xfrm>
          <a:prstGeom prst="line">
            <a:avLst/>
          </a:prstGeom>
          <a:solidFill>
            <a:schemeClr val="accent1"/>
          </a:solidFill>
          <a:ln w="12700" cap="flat" cmpd="sng" algn="ctr">
            <a:solidFill>
              <a:schemeClr val="accent3">
                <a:lumMod val="75000"/>
              </a:schemeClr>
            </a:solidFill>
            <a:prstDash val="solid"/>
            <a:round/>
            <a:headEnd type="none" w="med" len="med"/>
            <a:tailEnd type="none" w="med" len="med"/>
          </a:ln>
          <a:effectLst/>
        </p:spPr>
      </p:cxnSp>
      <p:sp>
        <p:nvSpPr>
          <p:cNvPr id="96" name="TextBox 95"/>
          <p:cNvSpPr txBox="1"/>
          <p:nvPr/>
        </p:nvSpPr>
        <p:spPr>
          <a:xfrm>
            <a:off x="4343400" y="5605462"/>
            <a:ext cx="2282825" cy="338138"/>
          </a:xfrm>
          <a:prstGeom prst="rect">
            <a:avLst/>
          </a:prstGeom>
          <a:noFill/>
        </p:spPr>
        <p:txBody>
          <a:bodyPr wrap="square">
            <a:spAutoFit/>
          </a:bodyPr>
          <a:lstStyle/>
          <a:p>
            <a:pPr algn="ctr" eaLnBrk="0" hangingPunct="0">
              <a:defRPr/>
            </a:pPr>
            <a:r>
              <a:rPr lang="en-US" sz="800" i="1" dirty="0">
                <a:solidFill>
                  <a:schemeClr val="bg1">
                    <a:lumMod val="50000"/>
                  </a:schemeClr>
                </a:solidFill>
                <a:ea typeface="ＭＳ Ｐゴシック" charset="-128"/>
                <a:cs typeface="+mn-cs"/>
              </a:rPr>
              <a:t>Original regulatory agreement and tax exemption could have been up to 60 years</a:t>
            </a:r>
          </a:p>
        </p:txBody>
      </p:sp>
      <p:grpSp>
        <p:nvGrpSpPr>
          <p:cNvPr id="87" name="Group 45"/>
          <p:cNvGrpSpPr/>
          <p:nvPr/>
        </p:nvGrpSpPr>
        <p:grpSpPr>
          <a:xfrm>
            <a:off x="6934200" y="5029200"/>
            <a:ext cx="1676400" cy="304800"/>
            <a:chOff x="5631299" y="2372863"/>
            <a:chExt cx="709686" cy="354843"/>
          </a:xfrm>
          <a:solidFill>
            <a:schemeClr val="accent3">
              <a:lumMod val="75000"/>
            </a:schemeClr>
          </a:solidFill>
        </p:grpSpPr>
        <p:sp>
          <p:nvSpPr>
            <p:cNvPr id="113" name="Rounded Rectangle 112"/>
            <p:cNvSpPr/>
            <p:nvPr/>
          </p:nvSpPr>
          <p:spPr>
            <a:xfrm>
              <a:off x="5631299" y="2372863"/>
              <a:ext cx="709686" cy="354843"/>
            </a:xfrm>
            <a:prstGeom prst="roundRect">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19" name="Rounded Rectangle 16"/>
            <p:cNvSpPr/>
            <p:nvPr/>
          </p:nvSpPr>
          <p:spPr>
            <a:xfrm>
              <a:off x="5641692" y="2383256"/>
              <a:ext cx="688900" cy="334057"/>
            </a:xfrm>
            <a:prstGeom prst="roundRect">
              <a:avLst/>
            </a:prstGeom>
            <a:grpFill/>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eaLnBrk="0" hangingPunct="0">
                <a:defRPr/>
              </a:pPr>
              <a:r>
                <a:rPr lang="en-US" sz="800" dirty="0"/>
                <a:t>Apply to extend 420-c with a new regulatory agreement.</a:t>
              </a:r>
            </a:p>
          </p:txBody>
        </p:sp>
      </p:grpSp>
      <p:sp>
        <p:nvSpPr>
          <p:cNvPr id="88" name="Rounded Rectangle 87"/>
          <p:cNvSpPr/>
          <p:nvPr/>
        </p:nvSpPr>
        <p:spPr>
          <a:xfrm>
            <a:off x="5943600" y="2179320"/>
            <a:ext cx="304800" cy="304800"/>
          </a:xfrm>
          <a:prstGeom prst="roundRect">
            <a:avLst>
              <a:gd name="adj" fmla="val 10000"/>
            </a:avLst>
          </a:prstGeom>
          <a:noFill/>
          <a:ln w="19050">
            <a:solidFill>
              <a:schemeClr val="accent3">
                <a:lumMod val="75000"/>
              </a:schemeClr>
            </a:solidFill>
          </a:ln>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nvGrpSpPr>
          <p:cNvPr id="109" name="Group 45"/>
          <p:cNvGrpSpPr/>
          <p:nvPr/>
        </p:nvGrpSpPr>
        <p:grpSpPr>
          <a:xfrm>
            <a:off x="6934200" y="1600200"/>
            <a:ext cx="1676400" cy="551370"/>
            <a:chOff x="5631299" y="2372863"/>
            <a:chExt cx="709686" cy="354843"/>
          </a:xfrm>
          <a:solidFill>
            <a:schemeClr val="accent3">
              <a:lumMod val="75000"/>
            </a:schemeClr>
          </a:solidFill>
        </p:grpSpPr>
        <p:sp>
          <p:nvSpPr>
            <p:cNvPr id="110" name="Rounded Rectangle 109"/>
            <p:cNvSpPr/>
            <p:nvPr/>
          </p:nvSpPr>
          <p:spPr>
            <a:xfrm>
              <a:off x="5631299" y="2372863"/>
              <a:ext cx="709686" cy="354843"/>
            </a:xfrm>
            <a:prstGeom prst="roundRect">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12" name="Rounded Rectangle 16"/>
            <p:cNvSpPr/>
            <p:nvPr/>
          </p:nvSpPr>
          <p:spPr>
            <a:xfrm>
              <a:off x="5641692" y="2383256"/>
              <a:ext cx="688900" cy="334057"/>
            </a:xfrm>
            <a:prstGeom prst="roundRect">
              <a:avLst/>
            </a:prstGeom>
            <a:grpFill/>
          </p:spPr>
          <p:style>
            <a:lnRef idx="0">
              <a:scrgbClr r="0" g="0" b="0"/>
            </a:lnRef>
            <a:fillRef idx="0">
              <a:scrgbClr r="0" g="0" b="0"/>
            </a:fillRef>
            <a:effectRef idx="0">
              <a:scrgbClr r="0" g="0" b="0"/>
            </a:effectRef>
            <a:fontRef idx="minor">
              <a:schemeClr val="lt1"/>
            </a:fontRef>
          </p:style>
          <p:txBody>
            <a:bodyPr lIns="3810" tIns="3810" rIns="3810" bIns="3810" spcCol="1270" anchor="ctr"/>
            <a:lstStyle/>
            <a:p>
              <a:pPr algn="ctr" eaLnBrk="0" hangingPunct="0">
                <a:defRPr/>
              </a:pPr>
              <a:r>
                <a:rPr lang="en-US" sz="800" dirty="0"/>
                <a:t>New 467-I </a:t>
              </a:r>
              <a:r>
                <a:rPr lang="en-US" sz="800" dirty="0" smtClean="0"/>
                <a:t>program may </a:t>
              </a:r>
              <a:r>
                <a:rPr lang="en-US" sz="800" dirty="0"/>
                <a:t>be able to extend </a:t>
              </a:r>
              <a:r>
                <a:rPr lang="en-US" sz="800" dirty="0" smtClean="0"/>
                <a:t>abatement period.</a:t>
              </a:r>
            </a:p>
            <a:p>
              <a:pPr algn="ctr" eaLnBrk="0" hangingPunct="0">
                <a:defRPr/>
              </a:pPr>
              <a:r>
                <a:rPr lang="en-US" sz="800" dirty="0"/>
                <a:t>(</a:t>
              </a:r>
              <a:r>
                <a:rPr lang="en-US" sz="800" dirty="0" smtClean="0"/>
                <a:t>pending </a:t>
              </a:r>
              <a:r>
                <a:rPr lang="en-US" sz="800" dirty="0"/>
                <a:t>NYS Tax </a:t>
              </a:r>
              <a:r>
                <a:rPr lang="en-US" sz="800" dirty="0" err="1"/>
                <a:t>Dept</a:t>
              </a:r>
              <a:r>
                <a:rPr lang="en-US" sz="800" dirty="0"/>
                <a:t> </a:t>
              </a:r>
              <a:r>
                <a:rPr lang="en-US" sz="800" dirty="0" smtClean="0"/>
                <a:t>rulemaking)</a:t>
              </a:r>
              <a:endParaRPr lang="en-US" sz="800" dirty="0"/>
            </a:p>
          </p:txBody>
        </p:sp>
      </p:grpSp>
      <p:cxnSp>
        <p:nvCxnSpPr>
          <p:cNvPr id="114" name="Straight Connector 113"/>
          <p:cNvCxnSpPr>
            <a:stCxn id="88" idx="3"/>
            <a:endCxn id="112" idx="1"/>
          </p:cNvCxnSpPr>
          <p:nvPr/>
        </p:nvCxnSpPr>
        <p:spPr bwMode="auto">
          <a:xfrm flipV="1">
            <a:off x="6248400" y="1875885"/>
            <a:ext cx="710350" cy="455835"/>
          </a:xfrm>
          <a:prstGeom prst="line">
            <a:avLst/>
          </a:prstGeom>
          <a:solidFill>
            <a:schemeClr val="accent1"/>
          </a:solidFill>
          <a:ln w="12700" cap="flat" cmpd="sng" algn="ctr">
            <a:solidFill>
              <a:schemeClr val="accent3">
                <a:lumMod val="75000"/>
              </a:schemeClr>
            </a:solidFill>
            <a:prstDash val="solid"/>
            <a:round/>
            <a:headEnd type="none" w="med" len="med"/>
            <a:tailEnd type="none" w="med" len="med"/>
          </a:ln>
          <a:effectLst/>
        </p:spPr>
      </p:cxnSp>
    </p:spTree>
    <p:extLst>
      <p:ext uri="{BB962C8B-B14F-4D97-AF65-F5344CB8AC3E}">
        <p14:creationId xmlns:p14="http://schemas.microsoft.com/office/powerpoint/2010/main" val="181922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mtClean="0"/>
              <a:t>Which existing programs make the most sense for non-profit affordable housing developers?</a:t>
            </a:r>
          </a:p>
        </p:txBody>
      </p:sp>
      <p:graphicFrame>
        <p:nvGraphicFramePr>
          <p:cNvPr id="33833" name="Group 41"/>
          <p:cNvGraphicFramePr>
            <a:graphicFrameLocks noGrp="1"/>
          </p:cNvGraphicFramePr>
          <p:nvPr>
            <p:extLst>
              <p:ext uri="{D42A27DB-BD31-4B8C-83A1-F6EECF244321}">
                <p14:modId xmlns:p14="http://schemas.microsoft.com/office/powerpoint/2010/main" val="3467942166"/>
              </p:ext>
            </p:extLst>
          </p:nvPr>
        </p:nvGraphicFramePr>
        <p:xfrm>
          <a:off x="533400" y="1447800"/>
          <a:ext cx="8229600" cy="5157835"/>
        </p:xfrm>
        <a:graphic>
          <a:graphicData uri="http://schemas.openxmlformats.org/drawingml/2006/table">
            <a:tbl>
              <a:tblPr/>
              <a:tblGrid>
                <a:gridCol w="1552755"/>
                <a:gridCol w="1242204"/>
                <a:gridCol w="1158477"/>
                <a:gridCol w="4276164"/>
              </a:tblGrid>
              <a:tr h="6215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FFFF"/>
                          </a:solidFill>
                          <a:effectLst/>
                          <a:latin typeface="Calibri" pitchFamily="34" charset="0"/>
                          <a:ea typeface="ＭＳ Ｐゴシック"/>
                          <a:cs typeface="ＭＳ Ｐゴシック"/>
                        </a:rPr>
                        <a:t>Project Type</a:t>
                      </a:r>
                    </a:p>
                  </a:txBody>
                  <a:tcPr anchor="ctr" horzOverflow="overflow">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FFFF"/>
                          </a:solidFill>
                          <a:effectLst/>
                          <a:latin typeface="Calibri" pitchFamily="34" charset="0"/>
                          <a:ea typeface="ＭＳ Ｐゴシック"/>
                          <a:cs typeface="ＭＳ Ｐゴシック"/>
                        </a:rPr>
                        <a:t>Combined with LIHTC?</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FFFF"/>
                          </a:solidFill>
                          <a:effectLst/>
                          <a:latin typeface="Calibri" pitchFamily="34" charset="0"/>
                          <a:ea typeface="ＭＳ Ｐゴシック"/>
                          <a:cs typeface="ＭＳ Ｐゴシック"/>
                        </a:rPr>
                        <a:t>Tax</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FFFF"/>
                          </a:solidFill>
                          <a:effectLst/>
                          <a:latin typeface="Calibri" pitchFamily="34" charset="0"/>
                          <a:ea typeface="ＭＳ Ｐゴシック"/>
                          <a:cs typeface="ＭＳ Ｐゴシック"/>
                        </a:rPr>
                        <a:t>Program</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FFFF"/>
                          </a:solidFill>
                          <a:effectLst/>
                          <a:latin typeface="Calibri" pitchFamily="34" charset="0"/>
                          <a:ea typeface="ＭＳ Ｐゴシック"/>
                          <a:cs typeface="ＭＳ Ｐゴシック"/>
                        </a:rPr>
                        <a:t>Details</a:t>
                      </a:r>
                    </a:p>
                  </a:txBody>
                  <a:tcPr anchor="ctr" horzOverflow="overflow">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chemeClr val="tx1">
                        <a:lumMod val="50000"/>
                        <a:lumOff val="50000"/>
                      </a:schemeClr>
                    </a:solidFill>
                  </a:tcPr>
                </a:tc>
              </a:tr>
              <a:tr h="1404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1" i="0" u="none" strike="noStrike" cap="none" normalizeH="0" baseline="0" dirty="0" smtClean="0">
                        <a:ln>
                          <a:noFill/>
                        </a:ln>
                        <a:solidFill>
                          <a:srgbClr val="000000"/>
                        </a:solidFill>
                        <a:effectLst/>
                        <a:latin typeface="Calibri" pitchFamily="34" charset="0"/>
                        <a:ea typeface="ＭＳ Ｐゴシック"/>
                        <a:cs typeface="ＭＳ Ｐゴシック"/>
                      </a:endParaRPr>
                    </a:p>
                  </a:txBody>
                  <a:tcPr anchor="ctr" horzOverflow="overflow">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1" u="none" strike="noStrike" cap="none" normalizeH="0" baseline="0" dirty="0" smtClean="0">
                        <a:ln>
                          <a:noFill/>
                        </a:ln>
                        <a:solidFill>
                          <a:srgbClr val="000000"/>
                        </a:solidFill>
                        <a:effectLst/>
                        <a:latin typeface="Calibri" pitchFamily="34" charset="0"/>
                        <a:ea typeface="ＭＳ Ｐゴシック"/>
                        <a:cs typeface="ＭＳ Ｐゴシック"/>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Calibri" pitchFamily="34" charset="0"/>
                        <a:ea typeface="ＭＳ Ｐゴシック"/>
                        <a:cs typeface="ＭＳ Ｐゴシック"/>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171450" marR="0" lvl="0" indent="-171450" algn="l" defTabSz="914400" rtl="0" eaLnBrk="1" fontAlgn="base" latinLnBrk="0" hangingPunct="1">
                        <a:lnSpc>
                          <a:spcPct val="100000"/>
                        </a:lnSpc>
                        <a:spcBef>
                          <a:spcPct val="0"/>
                        </a:spcBef>
                        <a:spcAft>
                          <a:spcPts val="300"/>
                        </a:spcAft>
                        <a:buClrTx/>
                        <a:buSzTx/>
                        <a:buFont typeface="Arial" panose="020B0604020202020204" pitchFamily="34" charset="0"/>
                        <a:buChar char="•"/>
                        <a:tabLst/>
                      </a:pPr>
                      <a:endParaRPr kumimoji="0" lang="en-US" sz="400" b="0" i="0" u="none" strike="noStrike" cap="none" normalizeH="0" baseline="0" dirty="0" smtClean="0">
                        <a:ln>
                          <a:noFill/>
                        </a:ln>
                        <a:solidFill>
                          <a:srgbClr val="000000"/>
                        </a:solidFill>
                        <a:effectLst/>
                        <a:latin typeface="Calibri" pitchFamily="34" charset="0"/>
                        <a:ea typeface="ＭＳ Ｐゴシック"/>
                        <a:cs typeface="ＭＳ Ｐゴシック"/>
                      </a:endParaRPr>
                    </a:p>
                  </a:txBody>
                  <a:tcPr anchor="ctr" horzOverflow="overflow">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chemeClr val="bg1"/>
                    </a:solidFill>
                  </a:tcPr>
                </a:tc>
              </a:tr>
              <a:tr h="593943">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ＭＳ Ｐゴシック"/>
                          <a:cs typeface="ＭＳ Ｐゴシック"/>
                        </a:rPr>
                        <a:t>New Construction</a:t>
                      </a:r>
                    </a:p>
                  </a:txBody>
                  <a:tcPr anchor="ctr" horzOverflow="overflow">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ea typeface="ＭＳ Ｐゴシック"/>
                          <a:cs typeface="ＭＳ Ｐゴシック"/>
                        </a:rPr>
                        <a:t>No</a:t>
                      </a:r>
                      <a:endParaRPr kumimoji="0" lang="en-US" sz="1200" b="0" i="1" u="none" strike="noStrike" cap="none" normalizeH="0" baseline="0" dirty="0" smtClean="0">
                        <a:ln>
                          <a:noFill/>
                        </a:ln>
                        <a:solidFill>
                          <a:srgbClr val="000000"/>
                        </a:solidFill>
                        <a:effectLst/>
                        <a:latin typeface="Calibri" pitchFamily="34" charset="0"/>
                        <a:ea typeface="ＭＳ Ｐゴシック"/>
                        <a:cs typeface="ＭＳ Ｐゴシック"/>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ea typeface="ＭＳ Ｐゴシック"/>
                          <a:cs typeface="ＭＳ Ｐゴシック"/>
                        </a:rPr>
                        <a:t>421-a</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171450" marR="0" lvl="0" indent="-171450" algn="l" defTabSz="914400" rtl="0" eaLnBrk="1" fontAlgn="base" latinLnBrk="0" hangingPunct="1">
                        <a:lnSpc>
                          <a:spcPct val="100000"/>
                        </a:lnSpc>
                        <a:spcBef>
                          <a:spcPct val="0"/>
                        </a:spcBef>
                        <a:spcAft>
                          <a:spcPts val="300"/>
                        </a:spcAft>
                        <a:buClrTx/>
                        <a:buSzTx/>
                        <a:buFont typeface="Arial" panose="020B0604020202020204" pitchFamily="34" charset="0"/>
                        <a:buChar char="•"/>
                        <a:tabLst/>
                      </a:pPr>
                      <a:r>
                        <a:rPr kumimoji="0" lang="en-US" sz="1200" b="0" i="0" u="none" strike="noStrike" cap="none" normalizeH="0" baseline="0" dirty="0" smtClean="0">
                          <a:ln>
                            <a:noFill/>
                          </a:ln>
                          <a:solidFill>
                            <a:srgbClr val="000000"/>
                          </a:solidFill>
                          <a:effectLst/>
                          <a:latin typeface="Calibri" pitchFamily="34" charset="0"/>
                          <a:ea typeface="ＭＳ Ｐゴシック"/>
                          <a:cs typeface="ＭＳ Ｐゴシック"/>
                        </a:rPr>
                        <a:t> If project is neither a) owned by an HDFC or b) developed with LIHTC, then this is the only option</a:t>
                      </a:r>
                    </a:p>
                  </a:txBody>
                  <a:tcPr anchor="ctr" horzOverflow="overflow">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r>
              <a:tr h="87720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1" u="none" strike="noStrike" cap="none" normalizeH="0" baseline="0" dirty="0" smtClean="0">
                        <a:ln>
                          <a:noFill/>
                        </a:ln>
                        <a:solidFill>
                          <a:srgbClr val="000000"/>
                        </a:solidFill>
                        <a:effectLst/>
                        <a:latin typeface="Calibri" pitchFamily="34" charset="0"/>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1" u="none" strike="noStrike" cap="none" normalizeH="0" baseline="0" dirty="0" smtClean="0">
                        <a:ln>
                          <a:noFill/>
                        </a:ln>
                        <a:solidFill>
                          <a:srgbClr val="000000"/>
                        </a:solidFill>
                        <a:effectLst/>
                        <a:latin typeface="Calibri" pitchFamily="34" charset="0"/>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ea typeface="ＭＳ Ｐゴシック"/>
                          <a:cs typeface="ＭＳ Ｐゴシック"/>
                        </a:rPr>
                        <a:t>Article XI</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dirty="0" smtClean="0">
                          <a:ln>
                            <a:noFill/>
                          </a:ln>
                          <a:solidFill>
                            <a:srgbClr val="000000"/>
                          </a:solidFill>
                          <a:effectLst/>
                          <a:latin typeface="Calibri" pitchFamily="34" charset="0"/>
                          <a:ea typeface="ＭＳ Ｐゴシック"/>
                          <a:cs typeface="ＭＳ Ｐゴシック"/>
                        </a:rPr>
                        <a:t>(if HDFC)</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171450" marR="0" lvl="0" indent="-171450" algn="l" defTabSz="914400" rtl="0" eaLnBrk="1" fontAlgn="base" latinLnBrk="0" hangingPunct="1">
                        <a:lnSpc>
                          <a:spcPct val="100000"/>
                        </a:lnSpc>
                        <a:spcBef>
                          <a:spcPct val="0"/>
                        </a:spcBef>
                        <a:spcAft>
                          <a:spcPts val="300"/>
                        </a:spcAft>
                        <a:buClrTx/>
                        <a:buSzTx/>
                        <a:buFont typeface="Arial" panose="020B0604020202020204" pitchFamily="34" charset="0"/>
                        <a:buChar char="•"/>
                        <a:tabLst/>
                      </a:pPr>
                      <a:r>
                        <a:rPr kumimoji="0" lang="en-US" sz="1200" b="0" i="0" u="none" strike="noStrike" cap="none" normalizeH="0" baseline="0" dirty="0" smtClean="0">
                          <a:ln>
                            <a:noFill/>
                          </a:ln>
                          <a:solidFill>
                            <a:srgbClr val="000000"/>
                          </a:solidFill>
                          <a:effectLst/>
                          <a:latin typeface="Calibri" pitchFamily="34" charset="0"/>
                          <a:ea typeface="ＭＳ Ｐゴシック"/>
                          <a:cs typeface="ＭＳ Ｐゴシック"/>
                        </a:rPr>
                        <a:t> Longer term benefit than 421-a, no phase-out and often deeper</a:t>
                      </a:r>
                    </a:p>
                    <a:p>
                      <a:pPr marL="171450" marR="0" lvl="0" indent="-171450" algn="l" defTabSz="914400" rtl="0" eaLnBrk="1" fontAlgn="base" latinLnBrk="0" hangingPunct="1">
                        <a:lnSpc>
                          <a:spcPct val="100000"/>
                        </a:lnSpc>
                        <a:spcBef>
                          <a:spcPct val="0"/>
                        </a:spcBef>
                        <a:spcAft>
                          <a:spcPts val="300"/>
                        </a:spcAft>
                        <a:buClrTx/>
                        <a:buSzTx/>
                        <a:buFont typeface="Arial" panose="020B0604020202020204" pitchFamily="34" charset="0"/>
                        <a:buChar char="•"/>
                        <a:tabLst/>
                      </a:pPr>
                      <a:r>
                        <a:rPr kumimoji="0" lang="en-US" sz="1200" b="0" i="0" u="none" strike="noStrike" cap="none" normalizeH="0" baseline="0" dirty="0" smtClean="0">
                          <a:ln>
                            <a:noFill/>
                          </a:ln>
                          <a:solidFill>
                            <a:srgbClr val="000000"/>
                          </a:solidFill>
                          <a:effectLst/>
                          <a:latin typeface="Calibri" pitchFamily="34" charset="0"/>
                          <a:ea typeface="ＭＳ Ｐゴシック"/>
                          <a:cs typeface="ＭＳ Ｐゴシック"/>
                        </a:rPr>
                        <a:t> Lower application costs than </a:t>
                      </a:r>
                      <a:r>
                        <a:rPr kumimoji="0" lang="en-US" sz="1200" b="0" i="0" u="none" strike="noStrike" cap="none" normalizeH="0" baseline="0" dirty="0" smtClean="0">
                          <a:ln>
                            <a:noFill/>
                          </a:ln>
                          <a:solidFill>
                            <a:srgbClr val="000000"/>
                          </a:solidFill>
                          <a:effectLst/>
                          <a:latin typeface="Calibri" pitchFamily="34" charset="0"/>
                          <a:ea typeface="ＭＳ Ｐゴシック"/>
                          <a:cs typeface="ＭＳ Ｐゴシック"/>
                        </a:rPr>
                        <a:t>421-a</a:t>
                      </a:r>
                      <a:endParaRPr kumimoji="0" lang="en-US" sz="1200" b="0" i="0" u="none" strike="noStrike" cap="none" normalizeH="0" baseline="0" dirty="0" smtClean="0">
                        <a:ln>
                          <a:noFill/>
                        </a:ln>
                        <a:solidFill>
                          <a:srgbClr val="000000"/>
                        </a:solidFill>
                        <a:effectLst/>
                        <a:latin typeface="Calibri" pitchFamily="34" charset="0"/>
                        <a:ea typeface="ＭＳ Ｐゴシック"/>
                        <a:cs typeface="ＭＳ Ｐゴシック"/>
                      </a:endParaRPr>
                    </a:p>
                    <a:p>
                      <a:pPr marL="171450" marR="0" lvl="0" indent="-171450" algn="l" defTabSz="914400" rtl="0" eaLnBrk="1" fontAlgn="base" latinLnBrk="0" hangingPunct="1">
                        <a:lnSpc>
                          <a:spcPct val="100000"/>
                        </a:lnSpc>
                        <a:spcBef>
                          <a:spcPct val="0"/>
                        </a:spcBef>
                        <a:spcAft>
                          <a:spcPts val="300"/>
                        </a:spcAft>
                        <a:buClrTx/>
                        <a:buSzTx/>
                        <a:buFont typeface="Arial" panose="020B0604020202020204" pitchFamily="34" charset="0"/>
                        <a:buChar char="•"/>
                        <a:tabLst/>
                      </a:pPr>
                      <a:r>
                        <a:rPr kumimoji="0" lang="en-US" sz="1200" b="0" i="0" u="none" strike="noStrike" cap="none" normalizeH="0" baseline="0" dirty="0" smtClean="0">
                          <a:ln>
                            <a:noFill/>
                          </a:ln>
                          <a:solidFill>
                            <a:srgbClr val="000000"/>
                          </a:solidFill>
                          <a:effectLst/>
                          <a:latin typeface="Calibri" pitchFamily="34" charset="0"/>
                          <a:ea typeface="ＭＳ Ｐゴシック"/>
                          <a:cs typeface="ＭＳ Ｐゴシック"/>
                        </a:rPr>
                        <a:t> Exemption lasts as long as regulatory agreement</a:t>
                      </a:r>
                    </a:p>
                  </a:txBody>
                  <a:tcPr anchor="ctr" horzOverflow="overflow">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r>
              <a:tr h="5232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1" u="none" strike="noStrike" cap="none" normalizeH="0" baseline="0" dirty="0" smtClean="0">
                        <a:ln>
                          <a:noFill/>
                        </a:ln>
                        <a:solidFill>
                          <a:srgbClr val="000000"/>
                        </a:solidFill>
                        <a:effectLst/>
                        <a:latin typeface="Calibri" pitchFamily="34" charset="0"/>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ea typeface="ＭＳ Ｐゴシック"/>
                          <a:cs typeface="ＭＳ Ｐゴシック"/>
                        </a:rPr>
                        <a:t>Yes</a:t>
                      </a:r>
                      <a:endParaRPr kumimoji="0" lang="en-US" sz="1200" b="0" i="1" u="none" strike="noStrike" cap="none" normalizeH="0" baseline="0" dirty="0" smtClean="0">
                        <a:ln>
                          <a:noFill/>
                        </a:ln>
                        <a:solidFill>
                          <a:srgbClr val="000000"/>
                        </a:solidFill>
                        <a:effectLst/>
                        <a:latin typeface="Calibri" pitchFamily="34" charset="0"/>
                        <a:ea typeface="ＭＳ Ｐゴシック"/>
                        <a:cs typeface="ＭＳ Ｐゴシック"/>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ea typeface="ＭＳ Ｐゴシック"/>
                          <a:cs typeface="ＭＳ Ｐゴシック"/>
                        </a:rPr>
                        <a:t>420-c</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71450" marR="0" lvl="0" indent="-171450" algn="l" defTabSz="914400" rtl="0" eaLnBrk="1" fontAlgn="base" latinLnBrk="0" hangingPunct="1">
                        <a:lnSpc>
                          <a:spcPct val="100000"/>
                        </a:lnSpc>
                        <a:spcBef>
                          <a:spcPct val="0"/>
                        </a:spcBef>
                        <a:spcAft>
                          <a:spcPts val="300"/>
                        </a:spcAft>
                        <a:buClrTx/>
                        <a:buSzTx/>
                        <a:buFont typeface="Arial" panose="020B0604020202020204" pitchFamily="34" charset="0"/>
                        <a:buChar char="•"/>
                        <a:tabLst/>
                      </a:pPr>
                      <a:r>
                        <a:rPr kumimoji="0" lang="en-US" sz="1200" b="0" i="0" u="none" strike="noStrike" cap="none" normalizeH="0" baseline="0" dirty="0" smtClean="0">
                          <a:ln>
                            <a:noFill/>
                          </a:ln>
                          <a:solidFill>
                            <a:srgbClr val="000000"/>
                          </a:solidFill>
                          <a:effectLst/>
                          <a:latin typeface="Calibri" pitchFamily="34" charset="0"/>
                          <a:ea typeface="ＭＳ Ｐゴシック"/>
                          <a:cs typeface="ＭＳ Ｐゴシック"/>
                        </a:rPr>
                        <a:t> Same as Article XI but does not require Council approval </a:t>
                      </a:r>
                    </a:p>
                  </a:txBody>
                  <a:tcPr anchor="ctr" horzOverflow="overflow">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r>
              <a:tr h="1864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1" i="0" u="none" strike="noStrike" cap="none" normalizeH="0" baseline="0" dirty="0" smtClean="0">
                        <a:ln>
                          <a:noFill/>
                        </a:ln>
                        <a:solidFill>
                          <a:srgbClr val="000000"/>
                        </a:solidFill>
                        <a:effectLst/>
                        <a:latin typeface="Calibri" pitchFamily="34" charset="0"/>
                        <a:ea typeface="ＭＳ Ｐゴシック"/>
                        <a:cs typeface="ＭＳ Ｐゴシック"/>
                      </a:endParaRPr>
                    </a:p>
                  </a:txBody>
                  <a:tcPr anchor="ctr" horzOverflow="overflow">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1" u="none" strike="noStrike" cap="none" normalizeH="0" baseline="0" dirty="0" smtClean="0">
                        <a:ln>
                          <a:noFill/>
                        </a:ln>
                        <a:solidFill>
                          <a:srgbClr val="000000"/>
                        </a:solidFill>
                        <a:effectLst/>
                        <a:latin typeface="Calibri" pitchFamily="34" charset="0"/>
                        <a:ea typeface="ＭＳ Ｐゴシック"/>
                        <a:cs typeface="ＭＳ Ｐゴシック"/>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Calibri" pitchFamily="34" charset="0"/>
                        <a:ea typeface="ＭＳ Ｐゴシック"/>
                        <a:cs typeface="ＭＳ Ｐゴシック"/>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171450" marR="0" lvl="0" indent="-171450" algn="l" defTabSz="914400" rtl="0" eaLnBrk="1" fontAlgn="base" latinLnBrk="0" hangingPunct="1">
                        <a:lnSpc>
                          <a:spcPct val="100000"/>
                        </a:lnSpc>
                        <a:spcBef>
                          <a:spcPct val="0"/>
                        </a:spcBef>
                        <a:spcAft>
                          <a:spcPts val="300"/>
                        </a:spcAft>
                        <a:buClrTx/>
                        <a:buSzTx/>
                        <a:buFont typeface="Arial" panose="020B0604020202020204" pitchFamily="34" charset="0"/>
                        <a:buChar char="•"/>
                        <a:tabLst/>
                      </a:pPr>
                      <a:endParaRPr kumimoji="0" lang="en-US" sz="400" b="0" i="0" u="none" strike="noStrike" cap="none" normalizeH="0" baseline="0" dirty="0" smtClean="0">
                        <a:ln>
                          <a:noFill/>
                        </a:ln>
                        <a:solidFill>
                          <a:srgbClr val="000000"/>
                        </a:solidFill>
                        <a:effectLst/>
                        <a:latin typeface="Calibri" pitchFamily="34" charset="0"/>
                        <a:ea typeface="ＭＳ Ｐゴシック"/>
                        <a:cs typeface="ＭＳ Ｐゴシック"/>
                      </a:endParaRPr>
                    </a:p>
                  </a:txBody>
                  <a:tcPr anchor="ctr" horzOverflow="overflow">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chemeClr val="bg1"/>
                    </a:solidFill>
                  </a:tcPr>
                </a:tc>
              </a:tr>
              <a:tr h="636683">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ＭＳ Ｐゴシック"/>
                          <a:cs typeface="ＭＳ Ｐゴシック"/>
                        </a:rPr>
                        <a:t>Rehabilitation</a:t>
                      </a:r>
                    </a:p>
                  </a:txBody>
                  <a:tcPr anchor="ctr" horzOverflow="overflow">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ea typeface="ＭＳ Ｐゴシック"/>
                          <a:cs typeface="ＭＳ Ｐゴシック"/>
                        </a:rPr>
                        <a:t>No</a:t>
                      </a:r>
                      <a:endParaRPr kumimoji="0" lang="en-US" sz="1200" b="0" i="1" u="none" strike="noStrike" cap="none" normalizeH="0" baseline="0" dirty="0" smtClean="0">
                        <a:ln>
                          <a:noFill/>
                        </a:ln>
                        <a:solidFill>
                          <a:srgbClr val="000000"/>
                        </a:solidFill>
                        <a:effectLst/>
                        <a:latin typeface="Calibri" pitchFamily="34" charset="0"/>
                        <a:ea typeface="ＭＳ Ｐゴシック"/>
                        <a:cs typeface="ＭＳ Ｐゴシック"/>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ea typeface="ＭＳ Ｐゴシック"/>
                          <a:cs typeface="ＭＳ Ｐゴシック"/>
                        </a:rPr>
                        <a:t>J-51</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171450" marR="0" lvl="0" indent="-171450" algn="l" defTabSz="914400" rtl="0" eaLnBrk="1" fontAlgn="base" latinLnBrk="0" hangingPunct="1">
                        <a:lnSpc>
                          <a:spcPct val="100000"/>
                        </a:lnSpc>
                        <a:spcBef>
                          <a:spcPct val="0"/>
                        </a:spcBef>
                        <a:spcAft>
                          <a:spcPts val="300"/>
                        </a:spcAft>
                        <a:buClrTx/>
                        <a:buSzTx/>
                        <a:buFont typeface="Arial" panose="020B0604020202020204" pitchFamily="34" charset="0"/>
                        <a:buChar char="•"/>
                        <a:tabLst/>
                      </a:pPr>
                      <a:r>
                        <a:rPr kumimoji="0" lang="en-US" sz="1200" b="0" i="0" u="none" strike="noStrike" cap="none" normalizeH="0" baseline="0" dirty="0" smtClean="0">
                          <a:ln>
                            <a:noFill/>
                          </a:ln>
                          <a:solidFill>
                            <a:srgbClr val="000000"/>
                          </a:solidFill>
                          <a:effectLst/>
                          <a:latin typeface="Calibri" pitchFamily="34" charset="0"/>
                          <a:ea typeface="ＭＳ Ｐゴシック"/>
                          <a:cs typeface="ＭＳ Ｐゴシック"/>
                        </a:rPr>
                        <a:t> If not owned by an HDFC or developed without LIHTC this is the only option</a:t>
                      </a:r>
                    </a:p>
                  </a:txBody>
                  <a:tcPr anchor="ctr" horzOverflow="overflow">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3">
                        <a:lumMod val="60000"/>
                        <a:lumOff val="40000"/>
                      </a:schemeClr>
                    </a:solidFill>
                  </a:tcPr>
                </a:tc>
              </a:tr>
              <a:tr h="87720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1" u="none" strike="noStrike" cap="none" normalizeH="0" baseline="0" dirty="0" smtClean="0">
                        <a:ln>
                          <a:noFill/>
                        </a:ln>
                        <a:solidFill>
                          <a:srgbClr val="000000"/>
                        </a:solidFill>
                        <a:effectLst/>
                        <a:latin typeface="Calibri" pitchFamily="34" charset="0"/>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1" u="none" strike="noStrike" cap="none" normalizeH="0" baseline="0" dirty="0" smtClean="0">
                        <a:ln>
                          <a:noFill/>
                        </a:ln>
                        <a:solidFill>
                          <a:srgbClr val="000000"/>
                        </a:solidFill>
                        <a:effectLst/>
                        <a:latin typeface="Calibri" pitchFamily="34" charset="0"/>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ea typeface="ＭＳ Ｐゴシック"/>
                          <a:cs typeface="ＭＳ Ｐゴシック"/>
                        </a:rPr>
                        <a:t>Article XI</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dirty="0" smtClean="0">
                          <a:ln>
                            <a:noFill/>
                          </a:ln>
                          <a:solidFill>
                            <a:srgbClr val="000000"/>
                          </a:solidFill>
                          <a:effectLst/>
                          <a:latin typeface="Calibri" pitchFamily="34" charset="0"/>
                          <a:ea typeface="ＭＳ Ｐゴシック"/>
                          <a:cs typeface="ＭＳ Ｐゴシック"/>
                        </a:rPr>
                        <a:t>(if HDFC)</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171450" marR="0" lvl="0" indent="-171450" algn="l" defTabSz="914400" rtl="0" eaLnBrk="1" fontAlgn="base" latinLnBrk="0" hangingPunct="1">
                        <a:lnSpc>
                          <a:spcPct val="100000"/>
                        </a:lnSpc>
                        <a:spcBef>
                          <a:spcPct val="0"/>
                        </a:spcBef>
                        <a:spcAft>
                          <a:spcPts val="300"/>
                        </a:spcAft>
                        <a:buClrTx/>
                        <a:buSzTx/>
                        <a:buFont typeface="Arial" panose="020B0604020202020204" pitchFamily="34" charset="0"/>
                        <a:buChar char="•"/>
                        <a:tabLst/>
                      </a:pPr>
                      <a:r>
                        <a:rPr kumimoji="0" lang="en-US" sz="1200" b="0" i="0" u="none" strike="noStrike" cap="none" normalizeH="0" baseline="0" dirty="0" smtClean="0">
                          <a:ln>
                            <a:noFill/>
                          </a:ln>
                          <a:solidFill>
                            <a:srgbClr val="000000"/>
                          </a:solidFill>
                          <a:effectLst/>
                          <a:latin typeface="Calibri" pitchFamily="34" charset="0"/>
                          <a:ea typeface="ＭＳ Ｐゴシック"/>
                          <a:cs typeface="ＭＳ Ｐゴシック"/>
                        </a:rPr>
                        <a:t> Longer term benefit than J-51 , no phase-out and often deeper</a:t>
                      </a:r>
                    </a:p>
                    <a:p>
                      <a:pPr marL="171450" marR="0" lvl="0" indent="-171450" algn="l" defTabSz="914400" rtl="0" eaLnBrk="1" fontAlgn="base" latinLnBrk="0" hangingPunct="1">
                        <a:lnSpc>
                          <a:spcPct val="100000"/>
                        </a:lnSpc>
                        <a:spcBef>
                          <a:spcPct val="0"/>
                        </a:spcBef>
                        <a:spcAft>
                          <a:spcPts val="300"/>
                        </a:spcAft>
                        <a:buClrTx/>
                        <a:buSzTx/>
                        <a:buFont typeface="Arial" panose="020B0604020202020204" pitchFamily="34" charset="0"/>
                        <a:buChar char="•"/>
                        <a:tabLst/>
                      </a:pPr>
                      <a:r>
                        <a:rPr kumimoji="0" lang="en-US" sz="1200" b="0" i="0" u="none" strike="noStrike" cap="none" normalizeH="0" baseline="0" dirty="0" smtClean="0">
                          <a:ln>
                            <a:noFill/>
                          </a:ln>
                          <a:solidFill>
                            <a:srgbClr val="000000"/>
                          </a:solidFill>
                          <a:effectLst/>
                          <a:latin typeface="Calibri" pitchFamily="34" charset="0"/>
                          <a:ea typeface="ＭＳ Ｐゴシック"/>
                          <a:cs typeface="ＭＳ Ｐゴシック"/>
                        </a:rPr>
                        <a:t> Significantly less complex </a:t>
                      </a:r>
                      <a:r>
                        <a:rPr kumimoji="0" lang="en-US" sz="1200" b="0" i="0" u="none" strike="noStrike" cap="none" normalizeH="0" baseline="0" dirty="0" smtClean="0">
                          <a:ln>
                            <a:noFill/>
                          </a:ln>
                          <a:solidFill>
                            <a:srgbClr val="000000"/>
                          </a:solidFill>
                          <a:effectLst/>
                          <a:latin typeface="Calibri" pitchFamily="34" charset="0"/>
                          <a:ea typeface="ＭＳ Ｐゴシック"/>
                          <a:cs typeface="ＭＳ Ｐゴシック"/>
                        </a:rPr>
                        <a:t>to apply than </a:t>
                      </a:r>
                      <a:r>
                        <a:rPr kumimoji="0" lang="en-US" sz="1200" b="0" i="0" u="none" strike="noStrike" cap="none" normalizeH="0" baseline="0" dirty="0" smtClean="0">
                          <a:ln>
                            <a:noFill/>
                          </a:ln>
                          <a:solidFill>
                            <a:srgbClr val="000000"/>
                          </a:solidFill>
                          <a:effectLst/>
                          <a:latin typeface="Calibri" pitchFamily="34" charset="0"/>
                          <a:ea typeface="ＭＳ Ｐゴシック"/>
                          <a:cs typeface="ＭＳ Ｐゴシック"/>
                        </a:rPr>
                        <a:t>J-51</a:t>
                      </a:r>
                    </a:p>
                    <a:p>
                      <a:pPr marL="171450" marR="0" lvl="0" indent="-171450" algn="l" defTabSz="914400" rtl="0" eaLnBrk="1" fontAlgn="base" latinLnBrk="0" hangingPunct="1">
                        <a:lnSpc>
                          <a:spcPct val="100000"/>
                        </a:lnSpc>
                        <a:spcBef>
                          <a:spcPct val="0"/>
                        </a:spcBef>
                        <a:spcAft>
                          <a:spcPts val="300"/>
                        </a:spcAft>
                        <a:buClrTx/>
                        <a:buSzTx/>
                        <a:buFont typeface="Arial" panose="020B0604020202020204" pitchFamily="34" charset="0"/>
                        <a:buChar char="•"/>
                        <a:tabLst/>
                      </a:pPr>
                      <a:r>
                        <a:rPr kumimoji="0" lang="en-US" sz="1200" b="0" i="0" u="none" strike="noStrike" cap="none" normalizeH="0" baseline="0" dirty="0" smtClean="0">
                          <a:ln>
                            <a:noFill/>
                          </a:ln>
                          <a:solidFill>
                            <a:srgbClr val="000000"/>
                          </a:solidFill>
                          <a:effectLst/>
                          <a:latin typeface="Calibri" pitchFamily="34" charset="0"/>
                          <a:ea typeface="ＭＳ Ｐゴシック"/>
                          <a:cs typeface="ＭＳ Ｐゴシック"/>
                        </a:rPr>
                        <a:t> Lower costs than J-51</a:t>
                      </a:r>
                    </a:p>
                  </a:txBody>
                  <a:tcPr anchor="ctr" horzOverflow="overflow">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3">
                        <a:lumMod val="40000"/>
                        <a:lumOff val="60000"/>
                      </a:schemeClr>
                    </a:solidFill>
                  </a:tcPr>
                </a:tc>
              </a:tr>
              <a:tr h="63668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1" u="none" strike="noStrike" cap="none" normalizeH="0" baseline="0" dirty="0" smtClean="0">
                        <a:ln>
                          <a:noFill/>
                        </a:ln>
                        <a:solidFill>
                          <a:srgbClr val="000000"/>
                        </a:solidFill>
                        <a:effectLst/>
                        <a:latin typeface="Calibri" pitchFamily="34" charset="0"/>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ea typeface="ＭＳ Ｐゴシック"/>
                          <a:cs typeface="ＭＳ Ｐゴシック"/>
                        </a:rPr>
                        <a:t>Yes</a:t>
                      </a:r>
                      <a:endParaRPr kumimoji="0" lang="en-US" sz="1200" b="0" i="1" u="none" strike="noStrike" cap="none" normalizeH="0" baseline="0" dirty="0" smtClean="0">
                        <a:ln>
                          <a:noFill/>
                        </a:ln>
                        <a:solidFill>
                          <a:srgbClr val="000000"/>
                        </a:solidFill>
                        <a:effectLst/>
                        <a:latin typeface="Calibri" pitchFamily="34" charset="0"/>
                        <a:ea typeface="ＭＳ Ｐゴシック"/>
                        <a:cs typeface="ＭＳ Ｐゴシック"/>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ea typeface="ＭＳ Ｐゴシック"/>
                          <a:cs typeface="ＭＳ Ｐゴシック"/>
                        </a:rPr>
                        <a:t>420-c </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171450" marR="0" lvl="0" indent="-171450" algn="l" defTabSz="914400" rtl="0" eaLnBrk="1" fontAlgn="base" latinLnBrk="0" hangingPunct="1">
                        <a:lnSpc>
                          <a:spcPct val="100000"/>
                        </a:lnSpc>
                        <a:spcBef>
                          <a:spcPct val="0"/>
                        </a:spcBef>
                        <a:spcAft>
                          <a:spcPts val="300"/>
                        </a:spcAft>
                        <a:buClrTx/>
                        <a:buSzTx/>
                        <a:buFont typeface="Arial" panose="020B0604020202020204" pitchFamily="34" charset="0"/>
                        <a:buChar char="•"/>
                        <a:tabLst/>
                      </a:pPr>
                      <a:r>
                        <a:rPr kumimoji="0" lang="en-US" sz="1200" b="0" i="0" u="none" strike="noStrike" cap="none" normalizeH="0" baseline="0" dirty="0" smtClean="0">
                          <a:ln>
                            <a:noFill/>
                          </a:ln>
                          <a:solidFill>
                            <a:srgbClr val="000000"/>
                          </a:solidFill>
                          <a:effectLst/>
                          <a:latin typeface="Calibri" pitchFamily="34" charset="0"/>
                          <a:ea typeface="ＭＳ Ｐゴシック"/>
                          <a:cs typeface="ＭＳ Ｐゴシック"/>
                        </a:rPr>
                        <a:t> Same as Article XI but does not require Council approval </a:t>
                      </a:r>
                    </a:p>
                  </a:txBody>
                  <a:tcPr anchor="ctr" horzOverflow="overflow">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2308903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1381125"/>
            <a:ext cx="7772400" cy="1362075"/>
          </a:xfrm>
        </p:spPr>
        <p:txBody>
          <a:bodyPr/>
          <a:lstStyle/>
          <a:p>
            <a:r>
              <a:rPr lang="en-US" dirty="0" smtClean="0"/>
              <a:t>Residential property tax incentive programs</a:t>
            </a:r>
            <a:endParaRPr lang="en-US" dirty="0"/>
          </a:p>
        </p:txBody>
      </p:sp>
      <p:sp>
        <p:nvSpPr>
          <p:cNvPr id="5" name="Text Placeholder 4"/>
          <p:cNvSpPr>
            <a:spLocks noGrp="1"/>
          </p:cNvSpPr>
          <p:nvPr>
            <p:ph type="body" idx="1"/>
          </p:nvPr>
        </p:nvSpPr>
        <p:spPr>
          <a:xfrm>
            <a:off x="762000" y="2819400"/>
            <a:ext cx="2667000" cy="2579686"/>
          </a:xfrm>
        </p:spPr>
        <p:txBody>
          <a:bodyPr anchor="t"/>
          <a:lstStyle/>
          <a:p>
            <a:r>
              <a:rPr lang="en-US" dirty="0" smtClean="0"/>
              <a:t>The following tables outline the basic eligibility and incentive structures for the primary residential property tax incentive programs.</a:t>
            </a:r>
            <a:endParaRPr lang="en-US" dirty="0"/>
          </a:p>
        </p:txBody>
      </p:sp>
      <p:sp>
        <p:nvSpPr>
          <p:cNvPr id="2" name="TextBox 1"/>
          <p:cNvSpPr txBox="1"/>
          <p:nvPr/>
        </p:nvSpPr>
        <p:spPr>
          <a:xfrm>
            <a:off x="3810000" y="2819399"/>
            <a:ext cx="4953000" cy="3477875"/>
          </a:xfrm>
          <a:prstGeom prst="rect">
            <a:avLst/>
          </a:prstGeom>
          <a:noFill/>
        </p:spPr>
        <p:txBody>
          <a:bodyPr wrap="square" rtlCol="0">
            <a:spAutoFit/>
          </a:bodyPr>
          <a:lstStyle/>
          <a:p>
            <a:pPr>
              <a:lnSpc>
                <a:spcPct val="120000"/>
              </a:lnSpc>
              <a:spcAft>
                <a:spcPts val="600"/>
              </a:spcAft>
            </a:pPr>
            <a:r>
              <a:rPr lang="en-US" sz="1000" dirty="0"/>
              <a:t>The following residential tax incentives are not detailed in this guide, but are listed here for informational purposes. These programs are either used less often, not tied to development or applicable to older, existing properties. This is not meant to be a comprehensive list, as tax incentive programs change in response to policy priorities. </a:t>
            </a:r>
          </a:p>
          <a:p>
            <a:pPr marL="171450" indent="-171450">
              <a:lnSpc>
                <a:spcPct val="120000"/>
              </a:lnSpc>
              <a:spcAft>
                <a:spcPts val="600"/>
              </a:spcAft>
              <a:buFont typeface="Arial" panose="020B0604020202020204" pitchFamily="34" charset="0"/>
              <a:buChar char="•"/>
            </a:pPr>
            <a:r>
              <a:rPr lang="en-US" sz="1000" dirty="0"/>
              <a:t>Senior Citizen and Disabled Rent Increase </a:t>
            </a:r>
            <a:r>
              <a:rPr lang="en-US" sz="1000" dirty="0" smtClean="0"/>
              <a:t>Exemption (SCRIE/DRIE</a:t>
            </a:r>
            <a:r>
              <a:rPr lang="en-US" sz="1000" dirty="0"/>
              <a:t>)</a:t>
            </a:r>
          </a:p>
          <a:p>
            <a:pPr marL="171450" indent="-171450">
              <a:lnSpc>
                <a:spcPct val="120000"/>
              </a:lnSpc>
              <a:spcAft>
                <a:spcPts val="600"/>
              </a:spcAft>
              <a:buFont typeface="Arial" panose="020B0604020202020204" pitchFamily="34" charset="0"/>
              <a:buChar char="•"/>
            </a:pPr>
            <a:r>
              <a:rPr lang="en-US" sz="1000" dirty="0"/>
              <a:t>Green Roof Tax Abatement </a:t>
            </a:r>
            <a:r>
              <a:rPr lang="en-US" sz="1000" dirty="0" smtClean="0"/>
              <a:t>program</a:t>
            </a:r>
            <a:endParaRPr lang="en-US" sz="1000" dirty="0"/>
          </a:p>
          <a:p>
            <a:pPr marL="171450" indent="-171450">
              <a:lnSpc>
                <a:spcPct val="120000"/>
              </a:lnSpc>
              <a:spcAft>
                <a:spcPts val="600"/>
              </a:spcAft>
              <a:buFont typeface="Arial" panose="020B0604020202020204" pitchFamily="34" charset="0"/>
              <a:buChar char="•"/>
            </a:pPr>
            <a:r>
              <a:rPr lang="en-US" sz="1000" dirty="0" smtClean="0"/>
              <a:t>421-b, exemption for one- and two-family private dwellings (expired in 2006)</a:t>
            </a:r>
          </a:p>
          <a:p>
            <a:pPr marL="171450" indent="-171450">
              <a:lnSpc>
                <a:spcPct val="120000"/>
              </a:lnSpc>
              <a:spcAft>
                <a:spcPts val="600"/>
              </a:spcAft>
              <a:buFont typeface="Arial" panose="020B0604020202020204" pitchFamily="34" charset="0"/>
              <a:buChar char="•"/>
            </a:pPr>
            <a:r>
              <a:rPr lang="en-US" sz="1000" dirty="0" smtClean="0"/>
              <a:t>420-a</a:t>
            </a:r>
            <a:r>
              <a:rPr lang="en-US" sz="1000" dirty="0"/>
              <a:t>, exemption for nonprofit programs with supportive </a:t>
            </a:r>
            <a:r>
              <a:rPr lang="en-US" sz="1000" dirty="0" smtClean="0"/>
              <a:t>services</a:t>
            </a:r>
            <a:endParaRPr lang="en-US" sz="1000" dirty="0"/>
          </a:p>
          <a:p>
            <a:pPr marL="171450" indent="-171450">
              <a:lnSpc>
                <a:spcPct val="120000"/>
              </a:lnSpc>
              <a:spcAft>
                <a:spcPts val="600"/>
              </a:spcAft>
              <a:buFont typeface="Arial" panose="020B0604020202020204" pitchFamily="34" charset="0"/>
              <a:buChar char="•"/>
            </a:pPr>
            <a:r>
              <a:rPr lang="en-US" sz="1000" dirty="0"/>
              <a:t>Article II, exemption for limited-profit companies </a:t>
            </a:r>
            <a:r>
              <a:rPr lang="en-US" sz="1000" dirty="0" smtClean="0"/>
              <a:t>(</a:t>
            </a:r>
            <a:r>
              <a:rPr lang="en-US" sz="1000" dirty="0"/>
              <a:t>Mitchell-Lama)</a:t>
            </a:r>
          </a:p>
          <a:p>
            <a:pPr marL="171450" indent="-171450">
              <a:lnSpc>
                <a:spcPct val="120000"/>
              </a:lnSpc>
              <a:spcAft>
                <a:spcPts val="600"/>
              </a:spcAft>
              <a:buFont typeface="Arial" panose="020B0604020202020204" pitchFamily="34" charset="0"/>
              <a:buChar char="•"/>
            </a:pPr>
            <a:r>
              <a:rPr lang="en-US" sz="1000" dirty="0"/>
              <a:t>Article V, exemption for redevelopment </a:t>
            </a:r>
            <a:r>
              <a:rPr lang="en-US" sz="1000" dirty="0" smtClean="0"/>
              <a:t>companies</a:t>
            </a:r>
            <a:endParaRPr lang="en-US" sz="1000" dirty="0"/>
          </a:p>
          <a:p>
            <a:pPr marL="171450" indent="-171450">
              <a:lnSpc>
                <a:spcPct val="120000"/>
              </a:lnSpc>
              <a:spcAft>
                <a:spcPts val="600"/>
              </a:spcAft>
              <a:buFont typeface="Arial" panose="020B0604020202020204" pitchFamily="34" charset="0"/>
              <a:buChar char="•"/>
            </a:pPr>
            <a:r>
              <a:rPr lang="en-US" sz="1000" dirty="0"/>
              <a:t>Urban Development Action Area Program (</a:t>
            </a:r>
            <a:r>
              <a:rPr lang="en-US" sz="1000" dirty="0" smtClean="0"/>
              <a:t>UDAAP), exemptions </a:t>
            </a:r>
            <a:r>
              <a:rPr lang="en-US" sz="1000" dirty="0"/>
              <a:t>for projects on land conveyed to developers by the city of New York</a:t>
            </a:r>
          </a:p>
          <a:p>
            <a:pPr marL="171450" indent="-171450">
              <a:lnSpc>
                <a:spcPct val="120000"/>
              </a:lnSpc>
              <a:spcAft>
                <a:spcPts val="600"/>
              </a:spcAft>
              <a:buFont typeface="Arial" panose="020B0604020202020204" pitchFamily="34" charset="0"/>
              <a:buChar char="•"/>
            </a:pPr>
            <a:r>
              <a:rPr lang="en-US" sz="1000" dirty="0"/>
              <a:t>Industrial and Commercial Abatement Program (</a:t>
            </a:r>
            <a:r>
              <a:rPr lang="en-US" sz="1000" dirty="0" smtClean="0"/>
              <a:t>ICAP), exemption </a:t>
            </a:r>
            <a:r>
              <a:rPr lang="en-US" sz="1000" dirty="0"/>
              <a:t>for commercial, not residential, but can be combined with other incentives in mixed-use developments</a:t>
            </a:r>
          </a:p>
        </p:txBody>
      </p:sp>
      <p:sp>
        <p:nvSpPr>
          <p:cNvPr id="6" name="TextBox 5"/>
          <p:cNvSpPr txBox="1"/>
          <p:nvPr/>
        </p:nvSpPr>
        <p:spPr>
          <a:xfrm>
            <a:off x="7485020" y="1066800"/>
            <a:ext cx="1658980" cy="276999"/>
          </a:xfrm>
          <a:prstGeom prst="rect">
            <a:avLst/>
          </a:prstGeom>
          <a:noFill/>
        </p:spPr>
        <p:txBody>
          <a:bodyPr wrap="none" rtlCol="0">
            <a:spAutoFit/>
          </a:bodyPr>
          <a:lstStyle/>
          <a:p>
            <a:r>
              <a:rPr lang="en-US" sz="1200" dirty="0" smtClean="0"/>
              <a:t>Updated August 2015</a:t>
            </a:r>
            <a:endParaRPr lang="en-US" sz="1200" dirty="0"/>
          </a:p>
        </p:txBody>
      </p:sp>
    </p:spTree>
    <p:extLst>
      <p:ext uri="{BB962C8B-B14F-4D97-AF65-F5344CB8AC3E}">
        <p14:creationId xmlns:p14="http://schemas.microsoft.com/office/powerpoint/2010/main" val="639643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4661" name="Group 85"/>
          <p:cNvGraphicFramePr>
            <a:graphicFrameLocks noGrp="1"/>
          </p:cNvGraphicFramePr>
          <p:nvPr>
            <p:ph idx="1"/>
            <p:extLst>
              <p:ext uri="{D42A27DB-BD31-4B8C-83A1-F6EECF244321}">
                <p14:modId xmlns:p14="http://schemas.microsoft.com/office/powerpoint/2010/main" val="1837756832"/>
              </p:ext>
            </p:extLst>
          </p:nvPr>
        </p:nvGraphicFramePr>
        <p:xfrm>
          <a:off x="152400" y="341313"/>
          <a:ext cx="8915399" cy="6840793"/>
        </p:xfrm>
        <a:graphic>
          <a:graphicData uri="http://schemas.openxmlformats.org/drawingml/2006/table">
            <a:tbl>
              <a:tblPr/>
              <a:tblGrid>
                <a:gridCol w="838200"/>
                <a:gridCol w="1600199"/>
                <a:gridCol w="1752600"/>
                <a:gridCol w="1581150"/>
                <a:gridCol w="1571625"/>
                <a:gridCol w="1571625"/>
              </a:tblGrid>
              <a:tr h="437970">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horzOverflow="overflow">
                    <a:lnL>
                      <a:noFill/>
                    </a:lnL>
                    <a:lnR>
                      <a:noFill/>
                    </a:lnR>
                    <a:lnT w="28575"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421-a rental with affordable housing</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horzOverflow="overflow">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421-a homeownership</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horzOverflow="overflow">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A44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420-c</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horzOverflow="overflow">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CEF5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ea typeface="Times New Roman" pitchFamily="18" charset="0"/>
                          <a:cs typeface="Calibri" pitchFamily="34" charset="0"/>
                        </a:rPr>
                        <a:t>J-51</a:t>
                      </a:r>
                      <a:endPar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horzOverflow="overflow">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Article XI</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horzOverflow="overflow">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6699FF"/>
                    </a:solidFill>
                  </a:tcPr>
                </a:tc>
              </a:tr>
              <a:tr h="61255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Application/</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Approval</a:t>
                      </a: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As of Right </a:t>
                      </a:r>
                      <a:b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b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(with HPD application and approval)</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lnTlToBr>
                      <a:noFill/>
                    </a:lnTlToBr>
                    <a:lnBlToTr>
                      <a:noFill/>
                    </a:lnBlToTr>
                    <a:solidFill>
                      <a:srgbClr val="FFCCC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As of Right </a:t>
                      </a:r>
                      <a:b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b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(with HPD application and approval)</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w="12700" cap="flat" cmpd="sng" algn="ctr">
                      <a:solidFill>
                        <a:schemeClr val="bg1"/>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a:noFill/>
                    </a:lnB>
                    <a:lnTlToBr>
                      <a:noFill/>
                    </a:lnTlToBr>
                    <a:lnBlToTr>
                      <a:noFill/>
                    </a:lnBlToTr>
                    <a:solidFill>
                      <a:srgbClr val="FFCC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As of Right </a:t>
                      </a:r>
                      <a:br>
                        <a:rPr kumimoji="0" lang="en-US" sz="11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br>
                      <a:r>
                        <a:rPr kumimoji="0" lang="en-US" sz="11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(with HPD application and approval)</a:t>
                      </a:r>
                      <a:endPar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a:noFill/>
                    </a:lnR>
                    <a:lnT w="28575" cap="flat" cmpd="sng" algn="ctr">
                      <a:solidFill>
                        <a:srgbClr val="000000"/>
                      </a:solidFill>
                      <a:prstDash val="solid"/>
                      <a:round/>
                      <a:headEnd type="none" w="med" len="med"/>
                      <a:tailEnd type="none" w="med" len="med"/>
                    </a:lnT>
                    <a:lnB>
                      <a:noFill/>
                    </a:lnB>
                    <a:lnTlToBr>
                      <a:noFill/>
                    </a:lnTlToBr>
                    <a:lnBlToTr>
                      <a:noFill/>
                    </a:lnBlToTr>
                    <a:solidFill>
                      <a:srgbClr val="FEFAC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As of Right </a:t>
                      </a:r>
                      <a:br>
                        <a:rPr kumimoji="0" lang="en-US" sz="11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br>
                      <a:r>
                        <a:rPr kumimoji="0" lang="en-US" sz="11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(with HPD application and approval)</a:t>
                      </a:r>
                      <a:endPar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a:noFill/>
                    </a:lnR>
                    <a:lnT w="28575" cap="flat" cmpd="sng" algn="ctr">
                      <a:solidFill>
                        <a:srgbClr val="000000"/>
                      </a:solidFill>
                      <a:prstDash val="solid"/>
                      <a:round/>
                      <a:headEnd type="none" w="med" len="med"/>
                      <a:tailEnd type="none" w="med" len="med"/>
                    </a:lnT>
                    <a:lnB>
                      <a:noFill/>
                    </a:lnB>
                    <a:lnTlToBr>
                      <a:noFill/>
                    </a:lnTlToBr>
                    <a:lnBlToTr>
                      <a:noFill/>
                    </a:lnBlToTr>
                    <a:solidFill>
                      <a:srgbClr val="CCFFC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Must be approved by the City Council and HPD</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a:noFill/>
                    </a:lnR>
                    <a:lnT w="28575" cap="flat" cmpd="sng" algn="ctr">
                      <a:solidFill>
                        <a:srgbClr val="000000"/>
                      </a:solidFill>
                      <a:prstDash val="solid"/>
                      <a:round/>
                      <a:headEnd type="none" w="med" len="med"/>
                      <a:tailEnd type="none" w="med" len="med"/>
                    </a:lnT>
                    <a:lnB>
                      <a:noFill/>
                    </a:lnB>
                    <a:lnTlToBr>
                      <a:noFill/>
                    </a:lnTlToBr>
                    <a:lnBlToTr>
                      <a:noFill/>
                    </a:lnBlToTr>
                    <a:solidFill>
                      <a:srgbClr val="99CCFF"/>
                    </a:solidFill>
                  </a:tcPr>
                </a:tc>
              </a:tr>
              <a:tr h="78713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Development </a:t>
                      </a:r>
                      <a:br>
                        <a:rPr kumimoji="0" lang="en-US" sz="1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br>
                      <a:r>
                        <a:rPr kumimoji="0" lang="en-US" sz="1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Type</a:t>
                      </a: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New Construction or Conversion, 6 units and up</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FFCCC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New Construction or Conversion, 6 to 35 units</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w="12700" cap="flat" cmpd="sng" algn="ctr">
                      <a:solidFill>
                        <a:schemeClr val="bg1"/>
                      </a:solidFill>
                      <a:prstDash val="solid"/>
                      <a:round/>
                      <a:headEnd type="none" w="med" len="med"/>
                      <a:tailEnd type="none" w="med" len="med"/>
                    </a:lnL>
                    <a:lnR>
                      <a:noFill/>
                    </a:lnR>
                    <a:lnT>
                      <a:noFill/>
                    </a:lnT>
                    <a:lnB>
                      <a:noFill/>
                    </a:lnB>
                    <a:lnTlToBr>
                      <a:noFill/>
                    </a:lnTlToBr>
                    <a:lnBlToTr>
                      <a:noFill/>
                    </a:lnBlToTr>
                    <a:solidFill>
                      <a:srgbClr val="FFCC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New Construction, rehabilitation, conversion and extension</a:t>
                      </a:r>
                      <a:endPar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a:noFill/>
                    </a:lnR>
                    <a:lnT>
                      <a:noFill/>
                    </a:lnT>
                    <a:lnB>
                      <a:noFill/>
                    </a:lnB>
                    <a:lnTlToBr>
                      <a:noFill/>
                    </a:lnTlToBr>
                    <a:lnBlToTr>
                      <a:noFill/>
                    </a:lnBlToTr>
                    <a:solidFill>
                      <a:srgbClr val="FEFAC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Rehabilitation </a:t>
                      </a:r>
                      <a:b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b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and some conversions</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a:noFill/>
                    </a:lnR>
                    <a:lnT>
                      <a:noFill/>
                    </a:lnT>
                    <a:lnB>
                      <a:noFill/>
                    </a:lnB>
                    <a:lnTlToBr>
                      <a:noFill/>
                    </a:lnTlToBr>
                    <a:lnBlToTr>
                      <a:noFill/>
                    </a:lnBlToTr>
                    <a:solidFill>
                      <a:srgbClr val="CCFFC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New Construction, rehabilitation, conversion and extension</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a:noFill/>
                    </a:lnR>
                    <a:lnT>
                      <a:noFill/>
                    </a:lnT>
                    <a:lnB>
                      <a:noFill/>
                    </a:lnB>
                    <a:lnTlToBr>
                      <a:noFill/>
                    </a:lnTlToBr>
                    <a:lnBlToTr>
                      <a:noFill/>
                    </a:lnBlToTr>
                    <a:solidFill>
                      <a:srgbClr val="99CCFF"/>
                    </a:solidFill>
                  </a:tcPr>
                </a:tc>
              </a:tr>
              <a:tr h="93313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Sponsor</a:t>
                      </a:r>
                      <a:br>
                        <a:rPr kumimoji="0" lang="en-US" sz="1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br>
                      <a:r>
                        <a:rPr kumimoji="0" lang="en-US" sz="1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Type</a:t>
                      </a: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Any</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FFCCC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Any</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w="12700" cap="flat" cmpd="sng" algn="ctr">
                      <a:solidFill>
                        <a:schemeClr val="bg1"/>
                      </a:solidFill>
                      <a:prstDash val="solid"/>
                      <a:round/>
                      <a:headEnd type="none" w="med" len="med"/>
                      <a:tailEnd type="none" w="med" len="med"/>
                    </a:lnL>
                    <a:lnR>
                      <a:noFill/>
                    </a:lnR>
                    <a:lnT>
                      <a:noFill/>
                    </a:lnT>
                    <a:lnB>
                      <a:noFill/>
                    </a:lnB>
                    <a:lnTlToBr>
                      <a:noFill/>
                    </a:lnTlToBr>
                    <a:lnBlToTr>
                      <a:noFill/>
                    </a:lnBlToTr>
                    <a:solidFill>
                      <a:srgbClr val="FFCC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Corp in which a non-profit owns at least 50% of the general partner or managing member</a:t>
                      </a:r>
                      <a:endPar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a:noFill/>
                    </a:lnR>
                    <a:lnT>
                      <a:noFill/>
                    </a:lnT>
                    <a:lnB>
                      <a:noFill/>
                    </a:lnB>
                    <a:lnTlToBr>
                      <a:noFill/>
                    </a:lnTlToBr>
                    <a:lnBlToTr>
                      <a:noFill/>
                    </a:lnBlToTr>
                    <a:solidFill>
                      <a:srgbClr val="FEFAC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Any</a:t>
                      </a:r>
                      <a:endPar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a:noFill/>
                    </a:lnR>
                    <a:lnT>
                      <a:noFill/>
                    </a:lnT>
                    <a:lnB>
                      <a:noFill/>
                    </a:lnB>
                    <a:lnTlToBr>
                      <a:noFill/>
                    </a:lnTlToBr>
                    <a:lnBlToTr>
                      <a:noFill/>
                    </a:lnBlToTr>
                    <a:solidFill>
                      <a:srgbClr val="CCFFC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Housing Development Fund Company (HDFC) individually chartered by HPD or DHCR</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a:noFill/>
                    </a:lnR>
                    <a:lnT>
                      <a:noFill/>
                    </a:lnT>
                    <a:lnB>
                      <a:noFill/>
                    </a:lnB>
                    <a:lnTlToBr>
                      <a:noFill/>
                    </a:lnTlToBr>
                    <a:lnBlToTr>
                      <a:noFill/>
                    </a:lnBlToTr>
                    <a:solidFill>
                      <a:srgbClr val="99CCFF"/>
                    </a:solidFill>
                  </a:tcPr>
                </a:tc>
              </a:tr>
              <a:tr h="61255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Incentive </a:t>
                      </a:r>
                      <a:br>
                        <a:rPr kumimoji="0" lang="en-US" sz="1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br>
                      <a:r>
                        <a:rPr kumimoji="0" lang="en-US" sz="1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Type</a:t>
                      </a: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Exemption on any increase in assessed value</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FFCCC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Exemption on increase in assessed value up to $</a:t>
                      </a: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65,000 per unit</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w="12700" cap="flat" cmpd="sng" algn="ctr">
                      <a:solidFill>
                        <a:schemeClr val="bg1"/>
                      </a:solidFill>
                      <a:prstDash val="solid"/>
                      <a:round/>
                      <a:headEnd type="none" w="med" len="med"/>
                      <a:tailEnd type="none" w="med" len="med"/>
                    </a:lnL>
                    <a:lnR>
                      <a:noFill/>
                    </a:lnR>
                    <a:lnT>
                      <a:noFill/>
                    </a:lnT>
                    <a:lnB>
                      <a:noFill/>
                    </a:lnB>
                    <a:lnTlToBr>
                      <a:noFill/>
                    </a:lnTlToBr>
                    <a:lnBlToTr>
                      <a:noFill/>
                    </a:lnBlToTr>
                    <a:solidFill>
                      <a:srgbClr val="FFCC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PILOT or shelter rent  determined by HPD (could be $0)</a:t>
                      </a:r>
                      <a:endPar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a:noFill/>
                    </a:lnR>
                    <a:lnT>
                      <a:noFill/>
                    </a:lnT>
                    <a:lnB>
                      <a:noFill/>
                    </a:lnB>
                    <a:lnTlToBr>
                      <a:noFill/>
                    </a:lnTlToBr>
                    <a:lnBlToTr>
                      <a:noFill/>
                    </a:lnBlToTr>
                    <a:solidFill>
                      <a:srgbClr val="FEFAC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Abatement and Exemption </a:t>
                      </a:r>
                      <a:br>
                        <a:rPr kumimoji="0" lang="en-US" sz="11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br>
                      <a:endPar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a:noFill/>
                    </a:lnR>
                    <a:lnT>
                      <a:noFill/>
                    </a:lnT>
                    <a:lnB>
                      <a:noFill/>
                    </a:lnB>
                    <a:lnTlToBr>
                      <a:noFill/>
                    </a:lnTlToBr>
                    <a:lnBlToTr>
                      <a:noFill/>
                    </a:lnBlToTr>
                    <a:solidFill>
                      <a:srgbClr val="CCFFC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PILOT or shelter rent, determined by HPD (could be $0)</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a:noFill/>
                    </a:lnR>
                    <a:lnT>
                      <a:noFill/>
                    </a:lnT>
                    <a:lnB>
                      <a:noFill/>
                    </a:lnB>
                    <a:lnTlToBr>
                      <a:noFill/>
                    </a:lnTlToBr>
                    <a:lnBlToTr>
                      <a:noFill/>
                    </a:lnBlToTr>
                    <a:solidFill>
                      <a:srgbClr val="99CCFF"/>
                    </a:solidFill>
                  </a:tcPr>
                </a:tc>
              </a:tr>
              <a:tr h="96171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Geographic</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Limitations</a:t>
                      </a: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All areas of the city, except that </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“middle income” </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option is excluded from Manhattan below 96</a:t>
                      </a:r>
                      <a:r>
                        <a:rPr kumimoji="0" lang="en-US" sz="11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th</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t>
                      </a:r>
                    </a:p>
                  </a:txBody>
                  <a:tcPr marL="49032" marR="49032" marT="49032" marB="490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FFCCC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Outside Manhattan</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w="12700" cap="flat" cmpd="sng" algn="ctr">
                      <a:solidFill>
                        <a:schemeClr val="bg1"/>
                      </a:solidFill>
                      <a:prstDash val="solid"/>
                      <a:round/>
                      <a:headEnd type="none" w="med" len="med"/>
                      <a:tailEnd type="none" w="med" len="med"/>
                    </a:lnL>
                    <a:lnR>
                      <a:noFill/>
                    </a:lnR>
                    <a:lnT>
                      <a:noFill/>
                    </a:lnT>
                    <a:lnB>
                      <a:noFill/>
                    </a:lnB>
                    <a:lnTlToBr>
                      <a:noFill/>
                    </a:lnTlToBr>
                    <a:lnBlToTr>
                      <a:noFill/>
                    </a:lnBlToTr>
                    <a:solidFill>
                      <a:srgbClr val="FFCC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No</a:t>
                      </a:r>
                      <a:endPar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a:noFill/>
                    </a:lnR>
                    <a:lnT>
                      <a:noFill/>
                    </a:lnT>
                    <a:lnB>
                      <a:noFill/>
                    </a:lnB>
                    <a:lnTlToBr>
                      <a:noFill/>
                    </a:lnTlToBr>
                    <a:lnBlToTr>
                      <a:noFill/>
                    </a:lnBlToTr>
                    <a:solidFill>
                      <a:srgbClr val="FEFAC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Limited for some buildings south of 110st in Manhattan.</a:t>
                      </a:r>
                    </a:p>
                  </a:txBody>
                  <a:tcPr marL="49032" marR="49032" marT="49032" marB="49032" anchor="ctr" horzOverflow="overflow">
                    <a:lnL>
                      <a:noFill/>
                    </a:lnL>
                    <a:lnR>
                      <a:noFill/>
                    </a:lnR>
                    <a:lnT>
                      <a:noFill/>
                    </a:lnT>
                    <a:lnB>
                      <a:noFill/>
                    </a:lnB>
                    <a:lnTlToBr>
                      <a:noFill/>
                    </a:lnTlToBr>
                    <a:lnBlToTr>
                      <a:noFill/>
                    </a:lnBlToTr>
                    <a:solidFill>
                      <a:srgbClr val="CCFFC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No</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a:noFill/>
                    </a:lnR>
                    <a:lnT>
                      <a:noFill/>
                    </a:lnT>
                    <a:lnB>
                      <a:noFill/>
                    </a:lnB>
                    <a:lnTlToBr>
                      <a:noFill/>
                    </a:lnTlToBr>
                    <a:lnBlToTr>
                      <a:noFill/>
                    </a:lnBlToTr>
                    <a:solidFill>
                      <a:srgbClr val="99CCFF"/>
                    </a:solidFill>
                  </a:tcPr>
                </a:tc>
              </a:tr>
              <a:tr h="68458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Affordability </a:t>
                      </a:r>
                      <a:br>
                        <a:rPr kumimoji="0" lang="en-US" sz="1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br>
                      <a:r>
                        <a:rPr kumimoji="0" lang="en-US" sz="1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Requirement</a:t>
                      </a: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At least 25-30% of the units must be affordable </a:t>
                      </a:r>
                      <a:b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b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(income limits </a:t>
                      </a: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vary from 40%-130% of AMI)</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FFCCC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None</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w="12700" cap="flat" cmpd="sng" algn="ctr">
                      <a:solidFill>
                        <a:schemeClr val="bg1"/>
                      </a:solidFill>
                      <a:prstDash val="solid"/>
                      <a:round/>
                      <a:headEnd type="none" w="med" len="med"/>
                      <a:tailEnd type="none" w="med" len="med"/>
                    </a:lnL>
                    <a:lnR>
                      <a:noFill/>
                    </a:lnR>
                    <a:lnT>
                      <a:noFill/>
                    </a:lnT>
                    <a:lnB>
                      <a:noFill/>
                    </a:lnB>
                    <a:lnTlToBr>
                      <a:noFill/>
                    </a:lnTlToBr>
                    <a:lnBlToTr>
                      <a:noFill/>
                    </a:lnBlToTr>
                    <a:solidFill>
                      <a:srgbClr val="FFCC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70% at or below 60% of  AMI and no units about 165% of AMI</a:t>
                      </a:r>
                      <a:endPar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a:noFill/>
                    </a:lnR>
                    <a:lnT>
                      <a:noFill/>
                    </a:lnT>
                    <a:lnB>
                      <a:noFill/>
                    </a:lnB>
                    <a:lnTlToBr>
                      <a:noFill/>
                    </a:lnTlToBr>
                    <a:lnBlToTr>
                      <a:noFill/>
                    </a:lnBlToTr>
                    <a:solidFill>
                      <a:srgbClr val="FEFAC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No requirement but extended benefits with affordable housing</a:t>
                      </a:r>
                      <a:endPar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a:noFill/>
                    </a:lnR>
                    <a:lnT>
                      <a:noFill/>
                    </a:lnT>
                    <a:lnB>
                      <a:noFill/>
                    </a:lnB>
                    <a:lnTlToBr>
                      <a:noFill/>
                    </a:lnTlToBr>
                    <a:lnBlToTr>
                      <a:noFill/>
                    </a:lnBlToTr>
                    <a:solidFill>
                      <a:srgbClr val="CCFFC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lang="en-US" sz="1100" kern="1200" dirty="0" smtClean="0">
                          <a:solidFill>
                            <a:srgbClr val="000000"/>
                          </a:solidFill>
                          <a:latin typeface="+mn-lt"/>
                          <a:ea typeface="Calibri"/>
                          <a:cs typeface="Calibri"/>
                        </a:rPr>
                        <a:t>No units above 165% of AMI</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a:noFill/>
                    </a:lnR>
                    <a:lnT>
                      <a:noFill/>
                    </a:lnT>
                    <a:lnB>
                      <a:noFill/>
                    </a:lnB>
                    <a:lnTlToBr>
                      <a:noFill/>
                    </a:lnTlToBr>
                    <a:lnBlToTr>
                      <a:noFill/>
                    </a:lnBlToTr>
                    <a:solidFill>
                      <a:srgbClr val="99CCFF"/>
                    </a:solidFill>
                  </a:tcPr>
                </a:tc>
              </a:tr>
              <a:tr h="61255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Application </a:t>
                      </a:r>
                      <a:br>
                        <a:rPr kumimoji="0" lang="en-US" sz="1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br>
                      <a:r>
                        <a:rPr kumimoji="0" lang="en-US" sz="1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Cost</a:t>
                      </a: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Up to $3,000/unit</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(pending rule-making)</a:t>
                      </a:r>
                      <a:endPar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49032" marR="49032" marT="49032" marB="490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FFCCC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Up to $3,000/unit</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(pending rule-making)</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w="12700" cap="flat" cmpd="sng" algn="ctr">
                      <a:solidFill>
                        <a:schemeClr val="bg1"/>
                      </a:solidFill>
                      <a:prstDash val="solid"/>
                      <a:round/>
                      <a:headEnd type="none" w="med" len="med"/>
                      <a:tailEnd type="none" w="med" len="med"/>
                    </a:lnL>
                    <a:lnR>
                      <a:noFill/>
                    </a:lnR>
                    <a:lnT>
                      <a:noFill/>
                    </a:lnT>
                    <a:lnB>
                      <a:noFill/>
                    </a:lnB>
                    <a:lnTlToBr>
                      <a:noFill/>
                    </a:lnTlToBr>
                    <a:lnBlToTr>
                      <a:noFill/>
                    </a:lnBlToTr>
                    <a:solidFill>
                      <a:srgbClr val="FFCC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$80/unit for Class A and $60/unit for Class B</a:t>
                      </a:r>
                      <a:endPar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a:noFill/>
                    </a:lnR>
                    <a:lnT>
                      <a:noFill/>
                    </a:lnT>
                    <a:lnB>
                      <a:noFill/>
                    </a:lnB>
                    <a:lnTlToBr>
                      <a:noFill/>
                    </a:lnTlToBr>
                    <a:lnBlToTr>
                      <a:noFill/>
                    </a:lnBlToTr>
                    <a:solidFill>
                      <a:srgbClr val="FEFAC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1% of Certified Reasonable Costs in excess of $10,000</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a:noFill/>
                    </a:lnR>
                    <a:lnT>
                      <a:noFill/>
                    </a:lnT>
                    <a:lnB>
                      <a:noFill/>
                    </a:lnB>
                    <a:lnTlToBr>
                      <a:noFill/>
                    </a:lnTlToBr>
                    <a:lnBlToTr>
                      <a:noFill/>
                    </a:lnBlToTr>
                    <a:solidFill>
                      <a:srgbClr val="CCFFC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No application cost</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a:noFill/>
                    </a:lnR>
                    <a:lnT>
                      <a:noFill/>
                    </a:lnT>
                    <a:lnB>
                      <a:noFill/>
                    </a:lnB>
                    <a:lnTlToBr>
                      <a:noFill/>
                    </a:lnTlToBr>
                    <a:lnBlToTr>
                      <a:noFill/>
                    </a:lnBlToTr>
                    <a:solidFill>
                      <a:srgbClr val="99CCFF"/>
                    </a:solidFill>
                  </a:tcPr>
                </a:tc>
              </a:tr>
              <a:tr h="61255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Duration</a:t>
                      </a: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w="12700" cap="flat" cmpd="sng" algn="ctr">
                      <a:solidFill>
                        <a:schemeClr val="bg1"/>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35 </a:t>
                      </a:r>
                      <a:r>
                        <a:rPr kumimoji="0" lang="en-US" sz="11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yrs</a:t>
                      </a: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b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b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(25 </a:t>
                      </a:r>
                      <a:r>
                        <a:rPr kumimoji="0" lang="en-US" sz="11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yrs</a:t>
                      </a: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full + 10 </a:t>
                      </a:r>
                      <a:r>
                        <a:rPr kumimoji="0" lang="en-US" sz="11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yr</a:t>
                      </a: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phase out)</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20 </a:t>
                      </a:r>
                      <a:r>
                        <a:rPr kumimoji="0" lang="en-US" sz="11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yrs</a:t>
                      </a: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b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b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(14 </a:t>
                      </a:r>
                      <a:r>
                        <a:rPr kumimoji="0" lang="en-US" sz="11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yrs</a:t>
                      </a: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full + 6 </a:t>
                      </a:r>
                      <a:r>
                        <a:rPr kumimoji="0" lang="en-US" sz="11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yr</a:t>
                      </a: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phase out) </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w="12700" cap="flat" cmpd="sng" algn="ctr">
                      <a:solidFill>
                        <a:schemeClr val="bg1"/>
                      </a:solidFill>
                      <a:prstDash val="solid"/>
                      <a:round/>
                      <a:headEnd type="none" w="med" len="med"/>
                      <a:tailEnd type="none" w="med" len="med"/>
                    </a:lnL>
                    <a:lnR>
                      <a:noFill/>
                    </a:lnR>
                    <a:lnT>
                      <a:noFill/>
                    </a:lnT>
                    <a:lnB w="28575"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up to 60 </a:t>
                      </a:r>
                      <a:r>
                        <a:rPr kumimoji="0" lang="en-US" sz="11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yrs</a:t>
                      </a: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(tied to regulatory agreement)</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a:noFill/>
                    </a:lnR>
                    <a:lnT>
                      <a:noFill/>
                    </a:lnT>
                    <a:lnB w="28575" cap="flat" cmpd="sng" algn="ctr">
                      <a:solidFill>
                        <a:srgbClr val="000000"/>
                      </a:solidFill>
                      <a:prstDash val="solid"/>
                      <a:round/>
                      <a:headEnd type="none" w="med" len="med"/>
                      <a:tailEnd type="none" w="med" len="med"/>
                    </a:lnB>
                    <a:lnTlToBr>
                      <a:noFill/>
                    </a:lnTlToBr>
                    <a:lnBlToTr>
                      <a:noFill/>
                    </a:lnBlToTr>
                    <a:solidFill>
                      <a:srgbClr val="FEFAC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Up to 20 yr Abatement and up to 34 yr Exemption</a:t>
                      </a:r>
                      <a:endPar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a:noFill/>
                    </a:lnR>
                    <a:lnT>
                      <a:noFill/>
                    </a:lnT>
                    <a:lnB w="28575"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Up to 40 yrs (tied to regulatory agreement)</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032" marR="49032" marT="49032" marB="49032" anchor="ctr" horzOverflow="overflow">
                    <a:lnL>
                      <a:noFill/>
                    </a:lnL>
                    <a:lnR>
                      <a:noFill/>
                    </a:lnR>
                    <a:lnT>
                      <a:noFill/>
                    </a:lnT>
                    <a:lnB w="28575" cap="flat" cmpd="sng" algn="ctr">
                      <a:solidFill>
                        <a:srgbClr val="000000"/>
                      </a:solidFill>
                      <a:prstDash val="solid"/>
                      <a:round/>
                      <a:headEnd type="none" w="med" len="med"/>
                      <a:tailEnd type="none" w="med" len="med"/>
                    </a:lnB>
                    <a:lnTlToBr>
                      <a:noFill/>
                    </a:lnTlToBr>
                    <a:lnBlToTr>
                      <a:noFill/>
                    </a:lnBlToTr>
                    <a:solidFill>
                      <a:srgbClr val="99CCFF"/>
                    </a:solidFill>
                  </a:tcPr>
                </a:tc>
              </a:tr>
            </a:tbl>
          </a:graphicData>
        </a:graphic>
      </p:graphicFrame>
      <p:sp>
        <p:nvSpPr>
          <p:cNvPr id="24636" name="Title 4"/>
          <p:cNvSpPr>
            <a:spLocks noGrp="1"/>
          </p:cNvSpPr>
          <p:nvPr>
            <p:ph type="title"/>
          </p:nvPr>
        </p:nvSpPr>
        <p:spPr>
          <a:xfrm>
            <a:off x="76200" y="152400"/>
            <a:ext cx="9067800" cy="152400"/>
          </a:xfrm>
        </p:spPr>
        <p:txBody>
          <a:bodyPr/>
          <a:lstStyle/>
          <a:p>
            <a:pPr algn="ctr"/>
            <a:r>
              <a:rPr lang="en-US" sz="1400" b="1" dirty="0" smtClean="0">
                <a:solidFill>
                  <a:schemeClr val="tx1"/>
                </a:solidFill>
              </a:rPr>
              <a:t>Summary of New York City Residential Property Tax Incentive Programs (Updated August 2015)</a:t>
            </a:r>
            <a:endParaRPr lang="en-US" sz="1400" dirty="0" smtClean="0">
              <a:solidFill>
                <a:schemeClr val="tx1"/>
              </a:solidFill>
            </a:endParaRPr>
          </a:p>
        </p:txBody>
      </p:sp>
      <p:sp>
        <p:nvSpPr>
          <p:cNvPr id="6" name="TextBox 5"/>
          <p:cNvSpPr txBox="1"/>
          <p:nvPr/>
        </p:nvSpPr>
        <p:spPr>
          <a:xfrm>
            <a:off x="6019800" y="6596063"/>
            <a:ext cx="3048000" cy="261937"/>
          </a:xfrm>
          <a:prstGeom prst="rect">
            <a:avLst/>
          </a:prstGeom>
          <a:noFill/>
        </p:spPr>
        <p:txBody>
          <a:bodyPr>
            <a:spAutoFit/>
          </a:bodyPr>
          <a:lstStyle/>
          <a:p>
            <a:pPr algn="r" eaLnBrk="0" hangingPunct="0">
              <a:defRPr/>
            </a:pPr>
            <a:r>
              <a:rPr lang="en-US" sz="1100" b="1" dirty="0">
                <a:solidFill>
                  <a:schemeClr val="bg1">
                    <a:lumMod val="75000"/>
                  </a:schemeClr>
                </a:solidFill>
                <a:latin typeface="+mn-lt"/>
                <a:ea typeface="ＭＳ Ｐゴシック" charset="-128"/>
                <a:cs typeface="+mn-cs"/>
              </a:rPr>
              <a:t>Page </a:t>
            </a:r>
            <a:fld id="{ADABF268-96B8-41A6-8D44-53C7916D4E76}" type="slidenum">
              <a:rPr lang="en-US" sz="1100" b="1">
                <a:solidFill>
                  <a:schemeClr val="bg1">
                    <a:lumMod val="75000"/>
                  </a:schemeClr>
                </a:solidFill>
                <a:latin typeface="+mn-lt"/>
                <a:ea typeface="ＭＳ Ｐゴシック" charset="-128"/>
                <a:cs typeface="+mn-cs"/>
              </a:rPr>
              <a:pPr algn="r" eaLnBrk="0" hangingPunct="0">
                <a:defRPr/>
              </a:pPr>
              <a:t>3</a:t>
            </a:fld>
            <a:endParaRPr lang="en-US" sz="1100" b="1" dirty="0">
              <a:solidFill>
                <a:schemeClr val="bg1">
                  <a:lumMod val="75000"/>
                </a:schemeClr>
              </a:solidFill>
              <a:latin typeface="+mn-lt"/>
              <a:ea typeface="ＭＳ Ｐゴシック" charset="-128"/>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cap="small" dirty="0" smtClean="0"/>
              <a:t>421-a New Rental Construction or Conversion With Affordable Housing</a:t>
            </a:r>
            <a:endParaRPr lang="en-US" sz="2400" b="1" cap="small"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99119067"/>
              </p:ext>
            </p:extLst>
          </p:nvPr>
        </p:nvGraphicFramePr>
        <p:xfrm>
          <a:off x="533400" y="1390649"/>
          <a:ext cx="8458200" cy="5183772"/>
        </p:xfrm>
        <a:graphic>
          <a:graphicData uri="http://schemas.openxmlformats.org/drawingml/2006/table">
            <a:tbl>
              <a:tblPr firstCol="1">
                <a:tableStyleId>{5C22544A-7EE6-4342-B048-85BDC9FD1C3A}</a:tableStyleId>
              </a:tblPr>
              <a:tblGrid>
                <a:gridCol w="1784758"/>
                <a:gridCol w="6673442"/>
              </a:tblGrid>
              <a:tr h="438151">
                <a:tc>
                  <a:txBody>
                    <a:bodyPr/>
                    <a:lstStyle/>
                    <a:p>
                      <a:r>
                        <a:rPr lang="en-US" sz="1050" dirty="0" smtClean="0"/>
                        <a:t>Legislative</a:t>
                      </a:r>
                      <a:r>
                        <a:rPr lang="en-US" sz="1050" baseline="0" dirty="0" smtClean="0"/>
                        <a:t> Category</a:t>
                      </a:r>
                      <a:endParaRPr lang="en-US" sz="1050" dirty="0"/>
                    </a:p>
                  </a:txBody>
                  <a:tcPr anchor="ctr"/>
                </a:tc>
                <a:tc>
                  <a:txBody>
                    <a:bodyPr/>
                    <a:lstStyle/>
                    <a:p>
                      <a:r>
                        <a:rPr lang="en-US" sz="1050" dirty="0" smtClean="0"/>
                        <a:t>As of right (with HPD application</a:t>
                      </a:r>
                      <a:r>
                        <a:rPr lang="en-US" sz="1050" baseline="0" dirty="0" smtClean="0"/>
                        <a:t> and approval)</a:t>
                      </a:r>
                      <a:endParaRPr lang="en-US" sz="1050" dirty="0"/>
                    </a:p>
                  </a:txBody>
                  <a:tcPr anchor="ctr"/>
                </a:tc>
              </a:tr>
              <a:tr h="426017">
                <a:tc>
                  <a:txBody>
                    <a:bodyPr/>
                    <a:lstStyle/>
                    <a:p>
                      <a:r>
                        <a:rPr lang="en-US" sz="1050" dirty="0" smtClean="0"/>
                        <a:t>Eligible Developments</a:t>
                      </a:r>
                      <a:endParaRPr lang="en-US" sz="1050" dirty="0"/>
                    </a:p>
                  </a:txBody>
                  <a:tcPr anchor="ctr"/>
                </a:tc>
                <a:tc>
                  <a:txBody>
                    <a:bodyPr/>
                    <a:lstStyle/>
                    <a:p>
                      <a:r>
                        <a:rPr lang="en-US" sz="1050" dirty="0" smtClean="0"/>
                        <a:t>New construction or conversion of rental</a:t>
                      </a:r>
                      <a:r>
                        <a:rPr lang="en-US" sz="1050" baseline="0" dirty="0" smtClean="0"/>
                        <a:t> </a:t>
                      </a:r>
                      <a:r>
                        <a:rPr lang="en-US" sz="1050" dirty="0" smtClean="0"/>
                        <a:t>multiple dwellings,</a:t>
                      </a:r>
                      <a:r>
                        <a:rPr lang="en-US" sz="1050" baseline="0" dirty="0" smtClean="0"/>
                        <a:t> </a:t>
                      </a:r>
                      <a:r>
                        <a:rPr lang="en-US" sz="1050" dirty="0" smtClean="0"/>
                        <a:t>as defined by New York</a:t>
                      </a:r>
                      <a:r>
                        <a:rPr lang="en-US" sz="1050" baseline="0" dirty="0" smtClean="0"/>
                        <a:t> State</a:t>
                      </a:r>
                      <a:endParaRPr lang="en-US" sz="1050" dirty="0"/>
                    </a:p>
                  </a:txBody>
                  <a:tcPr anchor="ctr"/>
                </a:tc>
              </a:tr>
              <a:tr h="453090">
                <a:tc>
                  <a:txBody>
                    <a:bodyPr/>
                    <a:lstStyle/>
                    <a:p>
                      <a:r>
                        <a:rPr lang="en-US" sz="1050" dirty="0" smtClean="0"/>
                        <a:t>Development Size Requirements</a:t>
                      </a:r>
                      <a:endParaRPr lang="en-US" sz="1050" dirty="0"/>
                    </a:p>
                  </a:txBody>
                  <a:tcPr anchor="ctr"/>
                </a:tc>
                <a:tc>
                  <a:txBody>
                    <a:bodyPr/>
                    <a:lstStyle/>
                    <a:p>
                      <a:r>
                        <a:rPr lang="en-US" sz="1050" dirty="0" smtClean="0"/>
                        <a:t>6-unit</a:t>
                      </a:r>
                      <a:r>
                        <a:rPr lang="en-US" sz="1050" baseline="0" dirty="0" smtClean="0"/>
                        <a:t> minimum</a:t>
                      </a:r>
                      <a:endParaRPr lang="en-US" sz="1050" dirty="0"/>
                    </a:p>
                  </a:txBody>
                  <a:tcPr anchor="ctr"/>
                </a:tc>
              </a:tr>
              <a:tr h="484216">
                <a:tc>
                  <a:txBody>
                    <a:bodyPr/>
                    <a:lstStyle/>
                    <a:p>
                      <a:r>
                        <a:rPr lang="en-US" sz="1050" dirty="0" smtClean="0"/>
                        <a:t>Application Costs</a:t>
                      </a:r>
                      <a:endParaRPr lang="en-US" sz="1050" dirty="0"/>
                    </a:p>
                  </a:txBody>
                  <a:tcPr anchor="ctr"/>
                </a:tc>
                <a:tc>
                  <a:txBody>
                    <a:bodyPr/>
                    <a:lstStyle/>
                    <a:p>
                      <a:r>
                        <a:rPr lang="en-US" sz="1050" dirty="0" smtClean="0"/>
                        <a:t>$3,000/unit, may be reduced or waived</a:t>
                      </a:r>
                      <a:r>
                        <a:rPr lang="en-US" sz="1050" baseline="0" dirty="0" smtClean="0"/>
                        <a:t> for projects receiving substantial government assistance</a:t>
                      </a:r>
                      <a:r>
                        <a:rPr lang="en-US" sz="1050" dirty="0" smtClean="0"/>
                        <a:t>*</a:t>
                      </a:r>
                      <a:endParaRPr lang="en-US" sz="1050" dirty="0"/>
                    </a:p>
                  </a:txBody>
                  <a:tcPr anchor="ctr"/>
                </a:tc>
              </a:tr>
              <a:tr h="370228">
                <a:tc>
                  <a:txBody>
                    <a:bodyPr/>
                    <a:lstStyle/>
                    <a:p>
                      <a:r>
                        <a:rPr lang="en-US" sz="1050" dirty="0" smtClean="0"/>
                        <a:t>Sponsor Requirements</a:t>
                      </a:r>
                      <a:endParaRPr lang="en-US" sz="1050" dirty="0"/>
                    </a:p>
                  </a:txBody>
                  <a:tcPr anchor="ctr"/>
                </a:tc>
                <a:tc>
                  <a:txBody>
                    <a:bodyPr/>
                    <a:lstStyle/>
                    <a:p>
                      <a:r>
                        <a:rPr lang="en-US" sz="1050" dirty="0" smtClean="0"/>
                        <a:t>None</a:t>
                      </a:r>
                      <a:endParaRPr lang="en-US" sz="1050" dirty="0"/>
                    </a:p>
                  </a:txBody>
                  <a:tcPr anchor="ctr"/>
                </a:tc>
              </a:tr>
              <a:tr h="581960">
                <a:tc>
                  <a:txBody>
                    <a:bodyPr/>
                    <a:lstStyle/>
                    <a:p>
                      <a:r>
                        <a:rPr lang="en-US" sz="1050" dirty="0" smtClean="0"/>
                        <a:t>Geographic</a:t>
                      </a:r>
                      <a:r>
                        <a:rPr lang="en-US" sz="1050" baseline="0" dirty="0" smtClean="0"/>
                        <a:t> Limitations</a:t>
                      </a:r>
                      <a:endParaRPr lang="en-US" sz="1050" dirty="0"/>
                    </a:p>
                  </a:txBody>
                  <a:tcPr anchor="ctr"/>
                </a:tc>
                <a:tc>
                  <a:txBody>
                    <a:bodyPr/>
                    <a:lstStyle/>
                    <a:p>
                      <a:r>
                        <a:rPr lang="en-US" sz="1050" dirty="0" smtClean="0"/>
                        <a:t>None for Affordability Options</a:t>
                      </a:r>
                      <a:r>
                        <a:rPr lang="en-US" sz="1050" baseline="0" dirty="0" smtClean="0"/>
                        <a:t> A &amp; B.</a:t>
                      </a:r>
                    </a:p>
                    <a:p>
                      <a:r>
                        <a:rPr lang="en-US" sz="1050" baseline="0" dirty="0" smtClean="0"/>
                        <a:t>Affordability Option C is limited to Manhattan above 96</a:t>
                      </a:r>
                      <a:r>
                        <a:rPr lang="en-US" sz="1050" baseline="30000" dirty="0" smtClean="0"/>
                        <a:t>th</a:t>
                      </a:r>
                      <a:r>
                        <a:rPr lang="en-US" sz="1050" baseline="0" dirty="0" smtClean="0"/>
                        <a:t> Street and all other boroughs.</a:t>
                      </a:r>
                      <a:endParaRPr lang="en-US" sz="1050" dirty="0"/>
                    </a:p>
                  </a:txBody>
                  <a:tcPr anchor="ctr"/>
                </a:tc>
              </a:tr>
              <a:tr h="426017">
                <a:tc>
                  <a:txBody>
                    <a:bodyPr/>
                    <a:lstStyle/>
                    <a:p>
                      <a:r>
                        <a:rPr lang="en-US" sz="1050" dirty="0" smtClean="0"/>
                        <a:t>Incentive Type</a:t>
                      </a:r>
                      <a:endParaRPr lang="en-US" sz="1050" dirty="0"/>
                    </a:p>
                  </a:txBody>
                  <a:tcPr anchor="ctr"/>
                </a:tc>
                <a:tc>
                  <a:txBody>
                    <a:bodyPr/>
                    <a:lstStyle/>
                    <a:p>
                      <a:r>
                        <a:rPr lang="en-US" sz="1050" dirty="0" smtClean="0"/>
                        <a:t>Tax exemption on the difference between the AV</a:t>
                      </a:r>
                      <a:r>
                        <a:rPr lang="en-US" sz="1050" baseline="0" dirty="0" smtClean="0"/>
                        <a:t> upon completion and AV one year before construction start date</a:t>
                      </a:r>
                      <a:endParaRPr lang="en-US" sz="1050" dirty="0"/>
                    </a:p>
                  </a:txBody>
                  <a:tcPr anchor="ctr"/>
                </a:tc>
              </a:tr>
              <a:tr h="541053">
                <a:tc>
                  <a:txBody>
                    <a:bodyPr/>
                    <a:lstStyle/>
                    <a:p>
                      <a:r>
                        <a:rPr lang="en-US" sz="1050" dirty="0" smtClean="0"/>
                        <a:t>Commercial Space</a:t>
                      </a:r>
                      <a:endParaRPr lang="en-US" sz="1050" dirty="0"/>
                    </a:p>
                  </a:txBody>
                  <a:tcPr anchor="ctr"/>
                </a:tc>
                <a:tc>
                  <a:txBody>
                    <a:bodyPr/>
                    <a:lstStyle/>
                    <a:p>
                      <a:r>
                        <a:rPr lang="en-US" sz="1050" dirty="0" smtClean="0"/>
                        <a:t>Tax exemption will be reduced by the extent</a:t>
                      </a:r>
                      <a:r>
                        <a:rPr lang="en-US" sz="1050" baseline="0" dirty="0" smtClean="0"/>
                        <a:t> to which the project’s floor area of commercial, community facility, and accessory use space exceeds </a:t>
                      </a:r>
                      <a:r>
                        <a:rPr lang="en-US" sz="1050" baseline="0" dirty="0" smtClean="0"/>
                        <a:t>12% of </a:t>
                      </a:r>
                      <a:r>
                        <a:rPr lang="en-US" sz="1050" baseline="0" dirty="0" smtClean="0"/>
                        <a:t>the aggregate floor area.</a:t>
                      </a:r>
                      <a:endParaRPr lang="en-US" sz="1050" dirty="0"/>
                    </a:p>
                  </a:txBody>
                  <a:tcPr anchor="ctr"/>
                </a:tc>
              </a:tr>
              <a:tr h="832219">
                <a:tc>
                  <a:txBody>
                    <a:bodyPr/>
                    <a:lstStyle/>
                    <a:p>
                      <a:r>
                        <a:rPr lang="en-US" sz="1050" dirty="0" smtClean="0"/>
                        <a:t>Prevailing</a:t>
                      </a:r>
                      <a:r>
                        <a:rPr lang="en-US" sz="1050" baseline="0" dirty="0" smtClean="0"/>
                        <a:t> Wage Requirement</a:t>
                      </a:r>
                      <a:endParaRPr lang="en-US" sz="1050" dirty="0"/>
                    </a:p>
                  </a:txBody>
                  <a:tcPr anchor="ctr"/>
                </a:tc>
                <a:tc>
                  <a:txBody>
                    <a:bodyPr/>
                    <a:lstStyle/>
                    <a:p>
                      <a:r>
                        <a:rPr lang="en-US" sz="1050" dirty="0" smtClean="0"/>
                        <a:t>Required for all care and maintenance</a:t>
                      </a:r>
                      <a:r>
                        <a:rPr lang="en-US" sz="1050" baseline="0" dirty="0" smtClean="0"/>
                        <a:t> workers scheduled to work at least 8 hours per week in the building. Some carve-outs apply to projects with fewer than 30 dwelling units as well as to multiple dwellings in which at least 50% of the units are affordable to those at or below 125% AMI and remaining units are at or below 130% of AMI.</a:t>
                      </a:r>
                    </a:p>
                    <a:p>
                      <a:endParaRPr lang="en-US" sz="1050" baseline="0" dirty="0" smtClean="0"/>
                    </a:p>
                    <a:p>
                      <a:r>
                        <a:rPr lang="en-US" sz="1050" baseline="0" dirty="0" smtClean="0"/>
                        <a:t>Required for construction workers for projects with 16 units or more.**</a:t>
                      </a:r>
                      <a:endParaRPr lang="en-US" sz="1050" dirty="0"/>
                    </a:p>
                  </a:txBody>
                  <a:tcPr anchor="ctr"/>
                </a:tc>
              </a:tr>
              <a:tr h="513711">
                <a:tc>
                  <a:txBody>
                    <a:bodyPr/>
                    <a:lstStyle/>
                    <a:p>
                      <a:r>
                        <a:rPr lang="en-US" sz="1050" dirty="0" smtClean="0"/>
                        <a:t>Other</a:t>
                      </a:r>
                      <a:r>
                        <a:rPr lang="en-US" sz="1050" baseline="0" dirty="0" smtClean="0"/>
                        <a:t> Requirements</a:t>
                      </a:r>
                      <a:endParaRPr lang="en-US" sz="1050" dirty="0"/>
                    </a:p>
                  </a:txBody>
                  <a:tcPr anchor="ctr"/>
                </a:tc>
                <a:tc>
                  <a:txBody>
                    <a:bodyPr/>
                    <a:lstStyle/>
                    <a:p>
                      <a:r>
                        <a:rPr lang="en-US" sz="1050" dirty="0" smtClean="0"/>
                        <a:t>Any housing</a:t>
                      </a:r>
                      <a:r>
                        <a:rPr lang="en-US" sz="1050" baseline="0" dirty="0" smtClean="0"/>
                        <a:t> </a:t>
                      </a:r>
                      <a:r>
                        <a:rPr lang="en-US" sz="1050" baseline="0" dirty="0" smtClean="0"/>
                        <a:t>units demolished must be replaced with affordable housing rental units on a one-to-one basis.</a:t>
                      </a:r>
                    </a:p>
                    <a:p>
                      <a:r>
                        <a:rPr lang="en-US" sz="1050" dirty="0" smtClean="0"/>
                        <a:t>Affordable units must share common entrances with market rate units and “shall not be isolated to a specific floor or area of a building”</a:t>
                      </a:r>
                      <a:endParaRPr lang="en-US" sz="1050" dirty="0"/>
                    </a:p>
                  </a:txBody>
                  <a:tcPr anchor="ctr"/>
                </a:tc>
              </a:tr>
            </a:tbl>
          </a:graphicData>
        </a:graphic>
      </p:graphicFrame>
      <p:sp>
        <p:nvSpPr>
          <p:cNvPr id="6" name="TextBox 5"/>
          <p:cNvSpPr txBox="1"/>
          <p:nvPr/>
        </p:nvSpPr>
        <p:spPr>
          <a:xfrm>
            <a:off x="7485020" y="1066800"/>
            <a:ext cx="1658980" cy="276999"/>
          </a:xfrm>
          <a:prstGeom prst="rect">
            <a:avLst/>
          </a:prstGeom>
          <a:noFill/>
        </p:spPr>
        <p:txBody>
          <a:bodyPr wrap="none" rtlCol="0">
            <a:spAutoFit/>
          </a:bodyPr>
          <a:lstStyle/>
          <a:p>
            <a:r>
              <a:rPr lang="en-US" sz="1200" dirty="0" smtClean="0"/>
              <a:t>Updated August 2015</a:t>
            </a:r>
            <a:endParaRPr lang="en-US" sz="1200" dirty="0"/>
          </a:p>
        </p:txBody>
      </p:sp>
      <p:sp>
        <p:nvSpPr>
          <p:cNvPr id="8" name="TextBox 7"/>
          <p:cNvSpPr txBox="1"/>
          <p:nvPr/>
        </p:nvSpPr>
        <p:spPr>
          <a:xfrm>
            <a:off x="3276600" y="6535579"/>
            <a:ext cx="5242141" cy="246221"/>
          </a:xfrm>
          <a:prstGeom prst="rect">
            <a:avLst/>
          </a:prstGeom>
          <a:noFill/>
        </p:spPr>
        <p:txBody>
          <a:bodyPr wrap="none" rtlCol="0">
            <a:spAutoFit/>
          </a:bodyPr>
          <a:lstStyle/>
          <a:p>
            <a:pPr algn="r"/>
            <a:r>
              <a:rPr lang="en-US" sz="1000" i="1" dirty="0" smtClean="0"/>
              <a:t>*Pending agency rule-making   **Terms are pending labor agreement by January 15, 2016</a:t>
            </a:r>
            <a:endParaRPr lang="en-US" sz="1000" i="1" dirty="0"/>
          </a:p>
        </p:txBody>
      </p:sp>
    </p:spTree>
    <p:extLst>
      <p:ext uri="{BB962C8B-B14F-4D97-AF65-F5344CB8AC3E}">
        <p14:creationId xmlns:p14="http://schemas.microsoft.com/office/powerpoint/2010/main" val="2401710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cap="small" dirty="0" smtClean="0"/>
              <a:t>421-a New Rental Construction or Conversion With Affordable Housing </a:t>
            </a:r>
            <a:r>
              <a:rPr lang="en-US" sz="1800" b="1" cap="small" dirty="0" smtClean="0"/>
              <a:t>(continued)</a:t>
            </a:r>
            <a:endParaRPr lang="en-US" sz="2400" b="1" cap="small"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19474567"/>
              </p:ext>
            </p:extLst>
          </p:nvPr>
        </p:nvGraphicFramePr>
        <p:xfrm>
          <a:off x="457200" y="1479330"/>
          <a:ext cx="8458200" cy="5238883"/>
        </p:xfrm>
        <a:graphic>
          <a:graphicData uri="http://schemas.openxmlformats.org/drawingml/2006/table">
            <a:tbl>
              <a:tblPr firstCol="1">
                <a:tableStyleId>{5C22544A-7EE6-4342-B048-85BDC9FD1C3A}</a:tableStyleId>
              </a:tblPr>
              <a:tblGrid>
                <a:gridCol w="1784758"/>
                <a:gridCol w="1263242"/>
                <a:gridCol w="762000"/>
                <a:gridCol w="762000"/>
                <a:gridCol w="3886200"/>
              </a:tblGrid>
              <a:tr h="1087821">
                <a:tc>
                  <a:txBody>
                    <a:bodyPr/>
                    <a:lstStyle/>
                    <a:p>
                      <a:r>
                        <a:rPr lang="en-US" sz="1050" dirty="0" smtClean="0"/>
                        <a:t>Bedroom</a:t>
                      </a:r>
                      <a:r>
                        <a:rPr lang="en-US" sz="1050" baseline="0" dirty="0" smtClean="0"/>
                        <a:t> Mix</a:t>
                      </a:r>
                      <a:endParaRPr lang="en-US" sz="1050" dirty="0"/>
                    </a:p>
                  </a:txBody>
                  <a:tcPr anchor="ctr"/>
                </a:tc>
                <a:tc gridSpan="4">
                  <a:txBody>
                    <a:bodyPr/>
                    <a:lstStyle/>
                    <a:p>
                      <a:r>
                        <a:rPr lang="en-US" sz="1050" dirty="0" smtClean="0"/>
                        <a:t>Unless</a:t>
                      </a:r>
                      <a:r>
                        <a:rPr lang="en-US" sz="1050" baseline="0" dirty="0" smtClean="0"/>
                        <a:t> preempted by Federal, State or local requirements, projects are required to comply with one of the following requirements:</a:t>
                      </a:r>
                    </a:p>
                    <a:p>
                      <a:pPr marL="171450" indent="-171450">
                        <a:buFont typeface="Arial" panose="020B0604020202020204" pitchFamily="34" charset="0"/>
                        <a:buChar char="•"/>
                      </a:pPr>
                      <a:r>
                        <a:rPr lang="en-US" sz="1050" baseline="0" dirty="0" smtClean="0"/>
                        <a:t>Affordable units with a “unit mix proportional to the market rate units,” or</a:t>
                      </a:r>
                    </a:p>
                    <a:p>
                      <a:pPr marL="171450" indent="-171450">
                        <a:buFont typeface="Arial" panose="020B0604020202020204" pitchFamily="34" charset="0"/>
                        <a:buChar char="•"/>
                      </a:pPr>
                      <a:r>
                        <a:rPr lang="en-US" sz="1050" baseline="0" dirty="0" smtClean="0"/>
                        <a:t>At least 50% of the affordable units must have at least two bedrooms and no more than 25% of the affordable units can be studios.</a:t>
                      </a:r>
                      <a:endParaRPr lang="en-US" sz="1050"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r>
              <a:tr h="425669">
                <a:tc>
                  <a:txBody>
                    <a:bodyPr/>
                    <a:lstStyle/>
                    <a:p>
                      <a:r>
                        <a:rPr lang="en-US" sz="1050" dirty="0" smtClean="0"/>
                        <a:t>Minimum</a:t>
                      </a:r>
                      <a:r>
                        <a:rPr lang="en-US" sz="1050" baseline="0" dirty="0" smtClean="0"/>
                        <a:t> Length for Affordable Units</a:t>
                      </a:r>
                      <a:endParaRPr lang="en-US" sz="1050" dirty="0"/>
                    </a:p>
                  </a:txBody>
                  <a:tcPr anchor="ctr"/>
                </a:tc>
                <a:tc gridSpan="4">
                  <a:txBody>
                    <a:bodyPr/>
                    <a:lstStyle/>
                    <a:p>
                      <a:r>
                        <a:rPr lang="en-US" sz="1050" dirty="0" smtClean="0"/>
                        <a:t>Affordable units must be </a:t>
                      </a:r>
                      <a:r>
                        <a:rPr lang="en-US" sz="1050" dirty="0" smtClean="0"/>
                        <a:t>Rent</a:t>
                      </a:r>
                      <a:r>
                        <a:rPr lang="en-US" sz="1050" baseline="0" dirty="0" smtClean="0"/>
                        <a:t> Stabilized </a:t>
                      </a:r>
                      <a:r>
                        <a:rPr lang="en-US" sz="1050" baseline="0" dirty="0" smtClean="0"/>
                        <a:t>for the term of the exemption, after which time, tenants with leases will remain Rent Stabilized for the duration of their occupancy. </a:t>
                      </a:r>
                      <a:endParaRPr lang="en-US" sz="1050"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r>
              <a:tr h="260131">
                <a:tc rowSpan="7">
                  <a:txBody>
                    <a:bodyPr/>
                    <a:lstStyle/>
                    <a:p>
                      <a:r>
                        <a:rPr lang="en-US" sz="1050" dirty="0" smtClean="0"/>
                        <a:t>Income Limits</a:t>
                      </a:r>
                      <a:endParaRPr lang="en-US" sz="1050" dirty="0"/>
                    </a:p>
                  </a:txBody>
                  <a:tcPr anchor="ctr"/>
                </a:tc>
                <a:tc>
                  <a:txBody>
                    <a:bodyPr/>
                    <a:lstStyle/>
                    <a:p>
                      <a:r>
                        <a:rPr lang="en-US" sz="1050" u="sng" dirty="0" smtClean="0"/>
                        <a:t>Affordability Option</a:t>
                      </a:r>
                      <a:endParaRPr lang="en-US" sz="1050" i="1" u="sng" dirty="0"/>
                    </a:p>
                  </a:txBody>
                  <a:tcPr anchor="ctr"/>
                </a:tc>
                <a:tc>
                  <a:txBody>
                    <a:bodyPr/>
                    <a:lstStyle/>
                    <a:p>
                      <a:pPr algn="ctr"/>
                      <a:r>
                        <a:rPr lang="en-US" sz="1050" u="sng" dirty="0" smtClean="0"/>
                        <a:t>% of</a:t>
                      </a:r>
                      <a:r>
                        <a:rPr lang="en-US" sz="1050" u="sng" baseline="0" dirty="0" smtClean="0"/>
                        <a:t> </a:t>
                      </a:r>
                      <a:r>
                        <a:rPr lang="en-US" sz="1050" u="sng" dirty="0" smtClean="0"/>
                        <a:t>Units</a:t>
                      </a:r>
                      <a:endParaRPr lang="en-US" sz="1050" i="1" u="sng" dirty="0"/>
                    </a:p>
                  </a:txBody>
                  <a:tcPr anchor="ctr"/>
                </a:tc>
                <a:tc>
                  <a:txBody>
                    <a:bodyPr/>
                    <a:lstStyle/>
                    <a:p>
                      <a:pPr algn="ctr"/>
                      <a:r>
                        <a:rPr lang="en-US" sz="1050" u="sng" dirty="0" smtClean="0"/>
                        <a:t>AMI Limit</a:t>
                      </a:r>
                      <a:endParaRPr lang="en-US" sz="1050" i="1" u="sng"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u="sng" dirty="0" smtClean="0"/>
                        <a:t>Conditions</a:t>
                      </a:r>
                      <a:endParaRPr lang="en-US" sz="1050" i="1" u="sng" dirty="0" smtClean="0"/>
                    </a:p>
                  </a:txBody>
                  <a:tcPr anchor="ctr"/>
                </a:tc>
              </a:tr>
              <a:tr h="307428">
                <a:tc vMerge="1">
                  <a:txBody>
                    <a:bodyPr/>
                    <a:lstStyle/>
                    <a:p>
                      <a:endParaRPr lang="en-US" sz="1050" dirty="0"/>
                    </a:p>
                  </a:txBody>
                  <a:tcPr/>
                </a:tc>
                <a:tc rowSpan="3">
                  <a:txBody>
                    <a:bodyPr/>
                    <a:lstStyle/>
                    <a:p>
                      <a:pPr algn="ctr"/>
                      <a:r>
                        <a:rPr lang="en-US" sz="1050" u="none" dirty="0" smtClean="0"/>
                        <a:t>A</a:t>
                      </a:r>
                    </a:p>
                    <a:p>
                      <a:pPr algn="ctr"/>
                      <a:r>
                        <a:rPr lang="en-US" sz="1050" u="none" dirty="0" smtClean="0"/>
                        <a:t>25% of</a:t>
                      </a:r>
                      <a:r>
                        <a:rPr lang="en-US" sz="1050" u="none" baseline="0" dirty="0" smtClean="0"/>
                        <a:t> Units Affordable</a:t>
                      </a:r>
                    </a:p>
                    <a:p>
                      <a:pPr algn="ctr"/>
                      <a:r>
                        <a:rPr lang="en-US" sz="900" u="none" baseline="0" dirty="0" smtClean="0"/>
                        <a:t>Very Low &amp; Moderate / Middle Income</a:t>
                      </a:r>
                      <a:endParaRPr lang="en-US" sz="900" b="0" i="1" u="none" dirty="0" smtClean="0"/>
                    </a:p>
                  </a:txBody>
                  <a:tcPr anchor="ctr"/>
                </a:tc>
                <a:tc>
                  <a:txBody>
                    <a:bodyPr/>
                    <a:lstStyle/>
                    <a:p>
                      <a:pPr algn="ctr"/>
                      <a:r>
                        <a:rPr lang="en-US" sz="1050" dirty="0" smtClean="0"/>
                        <a:t>10%</a:t>
                      </a:r>
                    </a:p>
                  </a:txBody>
                  <a:tcPr anchor="ctr"/>
                </a:tc>
                <a:tc>
                  <a:txBody>
                    <a:bodyPr/>
                    <a:lstStyle/>
                    <a:p>
                      <a:pPr algn="ctr"/>
                      <a:r>
                        <a:rPr lang="en-US" sz="1050" dirty="0" smtClean="0"/>
                        <a:t>@ 40%</a:t>
                      </a:r>
                    </a:p>
                  </a:txBody>
                  <a:tcPr anchor="ctr"/>
                </a:tc>
                <a:tc rowSpan="3">
                  <a:txBody>
                    <a:bodyPr/>
                    <a:lstStyle/>
                    <a:p>
                      <a:r>
                        <a:rPr lang="en-US" sz="1050" dirty="0" smtClean="0"/>
                        <a:t>Substantial</a:t>
                      </a:r>
                      <a:r>
                        <a:rPr lang="en-US" sz="1050" baseline="0" dirty="0" smtClean="0"/>
                        <a:t> government assistance limited to as-of-right Low-Income Housing Tax Credits (4%) and Tax-Exempt Bonds</a:t>
                      </a:r>
                      <a:endParaRPr lang="en-US" sz="1050" dirty="0"/>
                    </a:p>
                  </a:txBody>
                  <a:tcPr anchor="ctr"/>
                </a:tc>
              </a:tr>
              <a:tr h="307428">
                <a:tc vMerge="1">
                  <a:txBody>
                    <a:bodyPr/>
                    <a:lstStyle/>
                    <a:p>
                      <a:endParaRPr lang="en-US"/>
                    </a:p>
                  </a:txBody>
                  <a:tcPr/>
                </a:tc>
                <a:tc vMerge="1">
                  <a:txBody>
                    <a:bodyPr/>
                    <a:lstStyle/>
                    <a:p>
                      <a:endParaRPr lang="en-US"/>
                    </a:p>
                  </a:txBody>
                  <a:tcPr/>
                </a:tc>
                <a:tc>
                  <a:txBody>
                    <a:bodyPr/>
                    <a:lstStyle/>
                    <a:p>
                      <a:pPr algn="ctr"/>
                      <a:r>
                        <a:rPr lang="en-US" sz="1050" dirty="0" smtClean="0"/>
                        <a:t>10%</a:t>
                      </a:r>
                    </a:p>
                  </a:txBody>
                  <a:tcPr anchor="ctr"/>
                </a:tc>
                <a:tc>
                  <a:txBody>
                    <a:bodyPr/>
                    <a:lstStyle/>
                    <a:p>
                      <a:pPr algn="ctr"/>
                      <a:r>
                        <a:rPr lang="en-US" sz="1050" dirty="0" smtClean="0"/>
                        <a:t>@ 60%</a:t>
                      </a:r>
                    </a:p>
                  </a:txBody>
                  <a:tcPr anchor="ctr"/>
                </a:tc>
                <a:tc vMerge="1">
                  <a:txBody>
                    <a:bodyPr/>
                    <a:lstStyle/>
                    <a:p>
                      <a:endParaRPr lang="en-US"/>
                    </a:p>
                  </a:txBody>
                  <a:tcPr/>
                </a:tc>
              </a:tr>
              <a:tr h="307428">
                <a:tc vMerge="1">
                  <a:txBody>
                    <a:bodyPr/>
                    <a:lstStyle/>
                    <a:p>
                      <a:endParaRPr lang="en-US"/>
                    </a:p>
                  </a:txBody>
                  <a:tcPr/>
                </a:tc>
                <a:tc vMerge="1">
                  <a:txBody>
                    <a:bodyPr/>
                    <a:lstStyle/>
                    <a:p>
                      <a:endParaRPr lang="en-US"/>
                    </a:p>
                  </a:txBody>
                  <a:tcPr/>
                </a:tc>
                <a:tc>
                  <a:txBody>
                    <a:bodyPr/>
                    <a:lstStyle/>
                    <a:p>
                      <a:pPr algn="ctr"/>
                      <a:r>
                        <a:rPr lang="en-US" sz="1050" dirty="0" smtClean="0"/>
                        <a:t>5%</a:t>
                      </a:r>
                    </a:p>
                  </a:txBody>
                  <a:tcPr anchor="ctr"/>
                </a:tc>
                <a:tc>
                  <a:txBody>
                    <a:bodyPr/>
                    <a:lstStyle/>
                    <a:p>
                      <a:pPr algn="ctr"/>
                      <a:r>
                        <a:rPr lang="en-US" sz="1050" dirty="0" smtClean="0"/>
                        <a:t>@ 130%</a:t>
                      </a:r>
                    </a:p>
                  </a:txBody>
                  <a:tcPr anchor="ctr"/>
                </a:tc>
                <a:tc vMerge="1">
                  <a:txBody>
                    <a:bodyPr/>
                    <a:lstStyle/>
                    <a:p>
                      <a:endParaRPr lang="en-US"/>
                    </a:p>
                  </a:txBody>
                  <a:tcPr/>
                </a:tc>
              </a:tr>
              <a:tr h="422910">
                <a:tc vMerge="1">
                  <a:txBody>
                    <a:bodyPr/>
                    <a:lstStyle/>
                    <a:p>
                      <a:endParaRPr lang="en-US"/>
                    </a:p>
                  </a:txBody>
                  <a:tcPr/>
                </a:tc>
                <a:tc rowSpan="2">
                  <a:txBody>
                    <a:bodyPr/>
                    <a:lstStyle/>
                    <a:p>
                      <a:pPr algn="ctr"/>
                      <a:r>
                        <a:rPr lang="en-US" sz="1050" u="none" dirty="0" smtClean="0"/>
                        <a:t>B</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50" u="none" dirty="0" smtClean="0"/>
                        <a:t>30% of</a:t>
                      </a:r>
                      <a:r>
                        <a:rPr lang="en-US" sz="1050" u="none" baseline="0" dirty="0" smtClean="0"/>
                        <a:t> Units Affordable</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u="none" baseline="0" dirty="0" smtClean="0"/>
                        <a:t>Low &amp; Moderate / Middle Income</a:t>
                      </a:r>
                      <a:endParaRPr lang="en-US" sz="900" b="0" i="1" u="none" dirty="0" smtClean="0"/>
                    </a:p>
                  </a:txBody>
                  <a:tcPr anchor="ctr"/>
                </a:tc>
                <a:tc>
                  <a:txBody>
                    <a:bodyPr/>
                    <a:lstStyle/>
                    <a:p>
                      <a:pPr algn="ctr"/>
                      <a:r>
                        <a:rPr lang="en-US" sz="1050" dirty="0" smtClean="0"/>
                        <a:t>10%</a:t>
                      </a:r>
                      <a:endParaRPr lang="en-US" sz="1050" dirty="0"/>
                    </a:p>
                  </a:txBody>
                  <a:tcPr anchor="ctr"/>
                </a:tc>
                <a:tc>
                  <a:txBody>
                    <a:bodyPr/>
                    <a:lstStyle/>
                    <a:p>
                      <a:pPr algn="ctr"/>
                      <a:r>
                        <a:rPr lang="en-US" sz="1050" dirty="0" smtClean="0"/>
                        <a:t>@ 70%</a:t>
                      </a:r>
                      <a:endParaRPr lang="en-US" sz="1050" dirty="0"/>
                    </a:p>
                  </a:txBody>
                  <a:tcPr anchor="ctr"/>
                </a:tc>
                <a:tc rowSpan="2">
                  <a:txBody>
                    <a:bodyPr/>
                    <a:lstStyle/>
                    <a:p>
                      <a:r>
                        <a:rPr lang="en-US" sz="1050" dirty="0" smtClean="0"/>
                        <a:t>All forms of substantial</a:t>
                      </a:r>
                      <a:r>
                        <a:rPr lang="en-US" sz="1050" baseline="0" dirty="0" smtClean="0"/>
                        <a:t> government assistance allowed, including Tax-Exempt Bonds, 4% and 9% Low-Income Housing Tax Credits and capital subsidies.</a:t>
                      </a:r>
                      <a:endParaRPr lang="en-US" sz="1050" dirty="0"/>
                    </a:p>
                  </a:txBody>
                  <a:tcPr anchor="ctr"/>
                </a:tc>
              </a:tr>
              <a:tr h="422910">
                <a:tc vMerge="1">
                  <a:txBody>
                    <a:bodyPr/>
                    <a:lstStyle/>
                    <a:p>
                      <a:endParaRPr lang="en-US"/>
                    </a:p>
                  </a:txBody>
                  <a:tcPr/>
                </a:tc>
                <a:tc vMerge="1">
                  <a:txBody>
                    <a:bodyPr/>
                    <a:lstStyle/>
                    <a:p>
                      <a:endParaRPr lang="en-US"/>
                    </a:p>
                  </a:txBody>
                  <a:tcPr/>
                </a:tc>
                <a:tc>
                  <a:txBody>
                    <a:bodyPr/>
                    <a:lstStyle/>
                    <a:p>
                      <a:pPr algn="ctr"/>
                      <a:r>
                        <a:rPr lang="en-US" sz="1050" dirty="0" smtClean="0"/>
                        <a:t>20%</a:t>
                      </a:r>
                      <a:endParaRPr lang="en-US" sz="1050" dirty="0"/>
                    </a:p>
                  </a:txBody>
                  <a:tcPr anchor="ctr"/>
                </a:tc>
                <a:tc>
                  <a:txBody>
                    <a:bodyPr/>
                    <a:lstStyle/>
                    <a:p>
                      <a:pPr algn="ctr"/>
                      <a:r>
                        <a:rPr lang="en-US" sz="1050" dirty="0" smtClean="0"/>
                        <a:t>@ 130%</a:t>
                      </a:r>
                      <a:endParaRPr lang="en-US" sz="1050" dirty="0"/>
                    </a:p>
                  </a:txBody>
                  <a:tcPr anchor="ctr"/>
                </a:tc>
                <a:tc vMerge="1">
                  <a:txBody>
                    <a:bodyPr/>
                    <a:lstStyle/>
                    <a:p>
                      <a:endParaRPr lang="en-US"/>
                    </a:p>
                  </a:txBody>
                  <a:tcPr/>
                </a:tc>
              </a:tr>
              <a:tr h="770145">
                <a:tc vMerge="1">
                  <a:txBody>
                    <a:bodyPr/>
                    <a:lstStyle/>
                    <a:p>
                      <a:endParaRPr lang="en-US"/>
                    </a:p>
                  </a:txBody>
                  <a:tcPr/>
                </a:tc>
                <a:tc>
                  <a:txBody>
                    <a:bodyPr/>
                    <a:lstStyle/>
                    <a:p>
                      <a:pPr algn="ctr"/>
                      <a:r>
                        <a:rPr lang="en-US" sz="1050" u="none" dirty="0" smtClean="0"/>
                        <a:t>C</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50" u="none" dirty="0" smtClean="0"/>
                        <a:t>30% of</a:t>
                      </a:r>
                      <a:r>
                        <a:rPr lang="en-US" sz="1050" u="none" baseline="0" dirty="0" smtClean="0"/>
                        <a:t> Units Affordable</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u="none" baseline="0" dirty="0" smtClean="0"/>
                        <a:t>Moderate / Middle Income</a:t>
                      </a:r>
                      <a:endParaRPr lang="en-US" sz="900" b="0" i="1" u="none" dirty="0" smtClean="0"/>
                    </a:p>
                  </a:txBody>
                  <a:tcPr anchor="ctr"/>
                </a:tc>
                <a:tc>
                  <a:txBody>
                    <a:bodyPr/>
                    <a:lstStyle/>
                    <a:p>
                      <a:pPr algn="ctr"/>
                      <a:r>
                        <a:rPr lang="en-US" sz="1050" dirty="0" smtClean="0"/>
                        <a:t>30%</a:t>
                      </a:r>
                      <a:endParaRPr lang="en-US" sz="1050" dirty="0"/>
                    </a:p>
                  </a:txBody>
                  <a:tcPr anchor="ctr"/>
                </a:tc>
                <a:tc>
                  <a:txBody>
                    <a:bodyPr/>
                    <a:lstStyle/>
                    <a:p>
                      <a:pPr algn="ctr"/>
                      <a:r>
                        <a:rPr lang="en-US" sz="1050" dirty="0" smtClean="0"/>
                        <a:t>@ 130%</a:t>
                      </a:r>
                      <a:endParaRPr lang="en-US" sz="1050" dirty="0"/>
                    </a:p>
                  </a:txBody>
                  <a:tcPr anchor="ctr"/>
                </a:tc>
                <a:tc>
                  <a:txBody>
                    <a:bodyPr/>
                    <a:lstStyle/>
                    <a:p>
                      <a:r>
                        <a:rPr lang="en-US" sz="1050" dirty="0" smtClean="0"/>
                        <a:t>Limited to Manhattan above 96</a:t>
                      </a:r>
                      <a:r>
                        <a:rPr lang="en-US" sz="1050" baseline="30000" dirty="0" smtClean="0"/>
                        <a:t>th</a:t>
                      </a:r>
                      <a:r>
                        <a:rPr lang="en-US" sz="1050" dirty="0" smtClean="0"/>
                        <a:t> Street</a:t>
                      </a:r>
                      <a:r>
                        <a:rPr lang="en-US" sz="1050" baseline="0" dirty="0" smtClean="0"/>
                        <a:t> and all other boroughs</a:t>
                      </a:r>
                    </a:p>
                    <a:p>
                      <a:r>
                        <a:rPr lang="en-US" sz="1050" dirty="0" smtClean="0"/>
                        <a:t>No</a:t>
                      </a:r>
                      <a:r>
                        <a:rPr lang="en-US" sz="1050" baseline="0" dirty="0" smtClean="0"/>
                        <a:t> substantial government assistance allowed</a:t>
                      </a:r>
                    </a:p>
                  </a:txBody>
                  <a:tcPr anchor="ctr"/>
                </a:tc>
              </a:tr>
              <a:tr h="425669">
                <a:tc>
                  <a:txBody>
                    <a:bodyPr/>
                    <a:lstStyle/>
                    <a:p>
                      <a:r>
                        <a:rPr lang="en-US" sz="1050" dirty="0" smtClean="0"/>
                        <a:t>Incentive</a:t>
                      </a:r>
                      <a:r>
                        <a:rPr lang="en-US" sz="1050" baseline="0" dirty="0" smtClean="0"/>
                        <a:t> Duration</a:t>
                      </a:r>
                      <a:endParaRPr lang="en-US" sz="1050" dirty="0"/>
                    </a:p>
                  </a:txBody>
                  <a:tcPr anchor="ctr"/>
                </a:tc>
                <a:tc gridSpan="4">
                  <a:txBody>
                    <a:bodyPr/>
                    <a:lstStyle/>
                    <a:p>
                      <a:r>
                        <a:rPr lang="en-US" sz="1050" dirty="0" smtClean="0"/>
                        <a:t>Option A: 	35 </a:t>
                      </a:r>
                      <a:r>
                        <a:rPr lang="en-US" sz="1050" baseline="0" dirty="0" smtClean="0"/>
                        <a:t>years (25 years full + 10 years </a:t>
                      </a:r>
                      <a:r>
                        <a:rPr lang="en-US" sz="1050" baseline="0" dirty="0" smtClean="0"/>
                        <a:t>@ </a:t>
                      </a:r>
                      <a:r>
                        <a:rPr lang="en-US" sz="1050" baseline="0" dirty="0" smtClean="0"/>
                        <a:t>25% - </a:t>
                      </a:r>
                      <a:r>
                        <a:rPr lang="en-US" sz="900" baseline="0" dirty="0" smtClean="0"/>
                        <a:t>higher if more than 25% affordable units provided</a:t>
                      </a:r>
                      <a:r>
                        <a:rPr lang="en-US" sz="1050"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Options</a:t>
                      </a:r>
                      <a:r>
                        <a:rPr lang="en-US" sz="1050" baseline="0" dirty="0" smtClean="0"/>
                        <a:t> B &amp; C</a:t>
                      </a:r>
                      <a:r>
                        <a:rPr lang="en-US" sz="1050" dirty="0" smtClean="0"/>
                        <a:t>: 	35 </a:t>
                      </a:r>
                      <a:r>
                        <a:rPr lang="en-US" sz="1050" baseline="0" dirty="0" smtClean="0"/>
                        <a:t>years (25 years full + 10 years </a:t>
                      </a:r>
                      <a:r>
                        <a:rPr lang="en-US" sz="1050" baseline="0" dirty="0" smtClean="0"/>
                        <a:t>@ </a:t>
                      </a:r>
                      <a:r>
                        <a:rPr lang="en-US" sz="1050" baseline="0" dirty="0" smtClean="0"/>
                        <a:t>30%</a:t>
                      </a:r>
                      <a:r>
                        <a:rPr lang="en-US" sz="1100" baseline="0" dirty="0" smtClean="0"/>
                        <a:t> </a:t>
                      </a:r>
                      <a:r>
                        <a:rPr lang="en-US" sz="1050" baseline="0" dirty="0" smtClean="0"/>
                        <a:t>- </a:t>
                      </a:r>
                      <a:r>
                        <a:rPr lang="en-US" sz="900" baseline="0" dirty="0" smtClean="0"/>
                        <a:t>higher if more than 30% affordable units provided</a:t>
                      </a:r>
                      <a:r>
                        <a:rPr lang="en-US" sz="1050" baseline="0" dirty="0" smtClean="0"/>
                        <a:t>)</a:t>
                      </a:r>
                      <a:endParaRPr lang="en-US" sz="1050" dirty="0" smtClean="0"/>
                    </a:p>
                  </a:txBody>
                  <a:tcPr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425669">
                <a:tc>
                  <a:txBody>
                    <a:bodyPr/>
                    <a:lstStyle/>
                    <a:p>
                      <a:r>
                        <a:rPr lang="en-US" sz="1050" dirty="0" smtClean="0"/>
                        <a:t>Grandfathered</a:t>
                      </a:r>
                      <a:r>
                        <a:rPr lang="en-US" sz="1050" baseline="0" dirty="0" smtClean="0"/>
                        <a:t> Projects</a:t>
                      </a:r>
                      <a:endParaRPr lang="en-US" sz="1050" dirty="0"/>
                    </a:p>
                  </a:txBody>
                  <a:tcPr anchor="ct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Old program requirements may be applied to projects commenced by December 31, 2015 and completed by</a:t>
                      </a:r>
                      <a:r>
                        <a:rPr lang="en-US" sz="1050" baseline="0" dirty="0" smtClean="0"/>
                        <a:t> December 31, 2019.  Projects initiated before Jan 1, 2016 may opt into new program if they comply with the newer requirements.</a:t>
                      </a:r>
                      <a:endParaRPr lang="en-US" sz="1050" dirty="0" smtClean="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TextBox 4"/>
          <p:cNvSpPr txBox="1"/>
          <p:nvPr/>
        </p:nvSpPr>
        <p:spPr>
          <a:xfrm>
            <a:off x="7485020" y="1066800"/>
            <a:ext cx="1658980" cy="276999"/>
          </a:xfrm>
          <a:prstGeom prst="rect">
            <a:avLst/>
          </a:prstGeom>
          <a:noFill/>
        </p:spPr>
        <p:txBody>
          <a:bodyPr wrap="none" rtlCol="0">
            <a:spAutoFit/>
          </a:bodyPr>
          <a:lstStyle/>
          <a:p>
            <a:r>
              <a:rPr lang="en-US" sz="1200" dirty="0" smtClean="0"/>
              <a:t>Updated August 2015</a:t>
            </a:r>
            <a:endParaRPr lang="en-US" sz="1200" dirty="0"/>
          </a:p>
        </p:txBody>
      </p:sp>
    </p:spTree>
    <p:extLst>
      <p:ext uri="{BB962C8B-B14F-4D97-AF65-F5344CB8AC3E}">
        <p14:creationId xmlns:p14="http://schemas.microsoft.com/office/powerpoint/2010/main" val="1816282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cap="small" dirty="0" smtClean="0"/>
              <a:t>421-a New Construction or Conversion Without Affordable Housing (Ownership Only)</a:t>
            </a:r>
            <a:endParaRPr lang="en-US" sz="2400" b="1" cap="small"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46307057"/>
              </p:ext>
            </p:extLst>
          </p:nvPr>
        </p:nvGraphicFramePr>
        <p:xfrm>
          <a:off x="457200" y="1371600"/>
          <a:ext cx="8458200" cy="5110253"/>
        </p:xfrm>
        <a:graphic>
          <a:graphicData uri="http://schemas.openxmlformats.org/drawingml/2006/table">
            <a:tbl>
              <a:tblPr firstCol="1">
                <a:tableStyleId>{93296810-A885-4BE3-A3E7-6D5BEEA58F35}</a:tableStyleId>
              </a:tblPr>
              <a:tblGrid>
                <a:gridCol w="1784758"/>
                <a:gridCol w="6673442"/>
              </a:tblGrid>
              <a:tr h="324001">
                <a:tc>
                  <a:txBody>
                    <a:bodyPr/>
                    <a:lstStyle/>
                    <a:p>
                      <a:r>
                        <a:rPr lang="en-US" sz="1000" dirty="0" smtClean="0"/>
                        <a:t>Legislative</a:t>
                      </a:r>
                      <a:r>
                        <a:rPr lang="en-US" sz="1000" baseline="0" dirty="0" smtClean="0"/>
                        <a:t> Category</a:t>
                      </a:r>
                      <a:endParaRPr lang="en-US" sz="1000" dirty="0"/>
                    </a:p>
                  </a:txBody>
                  <a:tcPr anchor="ctr"/>
                </a:tc>
                <a:tc>
                  <a:txBody>
                    <a:bodyPr/>
                    <a:lstStyle/>
                    <a:p>
                      <a:r>
                        <a:rPr lang="en-US" sz="1000" dirty="0" smtClean="0"/>
                        <a:t>As of right (with HPD application</a:t>
                      </a:r>
                      <a:r>
                        <a:rPr lang="en-US" sz="1000" baseline="0" dirty="0" smtClean="0"/>
                        <a:t> and approval)</a:t>
                      </a:r>
                      <a:endParaRPr lang="en-US" sz="1000" dirty="0"/>
                    </a:p>
                  </a:txBody>
                  <a:tcPr anchor="ctr"/>
                </a:tc>
              </a:tr>
              <a:tr h="381831">
                <a:tc>
                  <a:txBody>
                    <a:bodyPr/>
                    <a:lstStyle/>
                    <a:p>
                      <a:r>
                        <a:rPr lang="en-US" sz="1000" dirty="0" smtClean="0"/>
                        <a:t>Eligible Developments</a:t>
                      </a:r>
                      <a:endParaRPr lang="en-US" sz="1000" dirty="0"/>
                    </a:p>
                  </a:txBody>
                  <a:tcPr anchor="ctr"/>
                </a:tc>
                <a:tc>
                  <a:txBody>
                    <a:bodyPr/>
                    <a:lstStyle/>
                    <a:p>
                      <a:r>
                        <a:rPr lang="en-US" sz="1000" dirty="0" smtClean="0"/>
                        <a:t>New, owner-occupied construction or conversion of multiple dwellings, as defined by New York State, where </a:t>
                      </a:r>
                      <a:r>
                        <a:rPr lang="en-US" sz="1000" dirty="0" smtClean="0"/>
                        <a:t>the average,</a:t>
                      </a:r>
                      <a:r>
                        <a:rPr lang="en-US" sz="1000" baseline="0" dirty="0" smtClean="0"/>
                        <a:t> initial post-construction </a:t>
                      </a:r>
                      <a:r>
                        <a:rPr lang="en-US" sz="1000" dirty="0" smtClean="0"/>
                        <a:t>Assessed </a:t>
                      </a:r>
                      <a:r>
                        <a:rPr lang="en-US" sz="1000" dirty="0" smtClean="0"/>
                        <a:t>Value</a:t>
                      </a:r>
                      <a:r>
                        <a:rPr lang="en-US" sz="1000" baseline="0" dirty="0" smtClean="0"/>
                        <a:t> (AV) of all units does not exceed $</a:t>
                      </a:r>
                      <a:r>
                        <a:rPr lang="en-US" sz="1000" baseline="0" dirty="0" smtClean="0"/>
                        <a:t>65,000 per unit</a:t>
                      </a:r>
                      <a:endParaRPr lang="en-US" sz="1000" dirty="0"/>
                    </a:p>
                  </a:txBody>
                  <a:tcPr anchor="ctr"/>
                </a:tc>
              </a:tr>
              <a:tr h="381831">
                <a:tc>
                  <a:txBody>
                    <a:bodyPr/>
                    <a:lstStyle/>
                    <a:p>
                      <a:r>
                        <a:rPr lang="en-US" sz="1000" dirty="0" smtClean="0"/>
                        <a:t>Development Size Requirements</a:t>
                      </a:r>
                      <a:endParaRPr lang="en-US" sz="1000" dirty="0"/>
                    </a:p>
                  </a:txBody>
                  <a:tcPr anchor="ctr"/>
                </a:tc>
                <a:tc>
                  <a:txBody>
                    <a:bodyPr/>
                    <a:lstStyle/>
                    <a:p>
                      <a:r>
                        <a:rPr lang="en-US" sz="1000" dirty="0" smtClean="0"/>
                        <a:t>6-unit</a:t>
                      </a:r>
                      <a:r>
                        <a:rPr lang="en-US" sz="1000" baseline="0" dirty="0" smtClean="0"/>
                        <a:t> minimum, 35-unit maximum</a:t>
                      </a:r>
                      <a:endParaRPr lang="en-US" sz="1000" dirty="0"/>
                    </a:p>
                  </a:txBody>
                  <a:tcPr anchor="ctr"/>
                </a:tc>
              </a:tr>
              <a:tr h="324001">
                <a:tc>
                  <a:txBody>
                    <a:bodyPr/>
                    <a:lstStyle/>
                    <a:p>
                      <a:r>
                        <a:rPr lang="en-US" sz="1000" dirty="0" smtClean="0"/>
                        <a:t>Application Costs</a:t>
                      </a:r>
                      <a:endParaRPr lang="en-US" sz="1000" dirty="0"/>
                    </a:p>
                  </a:txBody>
                  <a:tcPr anchor="ctr"/>
                </a:tc>
                <a:tc>
                  <a:txBody>
                    <a:bodyPr/>
                    <a:lstStyle/>
                    <a:p>
                      <a:r>
                        <a:rPr lang="en-US" sz="1000" dirty="0" smtClean="0"/>
                        <a:t>$3,000/unit*</a:t>
                      </a:r>
                      <a:endParaRPr lang="en-US" sz="1000" dirty="0"/>
                    </a:p>
                  </a:txBody>
                  <a:tcPr anchor="ctr"/>
                </a:tc>
              </a:tr>
              <a:tr h="324001">
                <a:tc>
                  <a:txBody>
                    <a:bodyPr/>
                    <a:lstStyle/>
                    <a:p>
                      <a:r>
                        <a:rPr lang="en-US" sz="1000" dirty="0" smtClean="0"/>
                        <a:t>Sponsor Requirements</a:t>
                      </a:r>
                      <a:endParaRPr lang="en-US" sz="1000" dirty="0"/>
                    </a:p>
                  </a:txBody>
                  <a:tcPr anchor="ctr"/>
                </a:tc>
                <a:tc>
                  <a:txBody>
                    <a:bodyPr/>
                    <a:lstStyle/>
                    <a:p>
                      <a:r>
                        <a:rPr lang="en-US" sz="1000" dirty="0" smtClean="0"/>
                        <a:t>None</a:t>
                      </a:r>
                      <a:endParaRPr lang="en-US" sz="1000" dirty="0"/>
                    </a:p>
                  </a:txBody>
                  <a:tcPr anchor="ctr"/>
                </a:tc>
              </a:tr>
              <a:tr h="324001">
                <a:tc>
                  <a:txBody>
                    <a:bodyPr/>
                    <a:lstStyle/>
                    <a:p>
                      <a:r>
                        <a:rPr lang="en-US" sz="1000" dirty="0" smtClean="0"/>
                        <a:t>Geographic</a:t>
                      </a:r>
                      <a:r>
                        <a:rPr lang="en-US" sz="1000" baseline="0" dirty="0" smtClean="0"/>
                        <a:t> Limitations</a:t>
                      </a:r>
                      <a:endParaRPr lang="en-US" sz="1000" dirty="0"/>
                    </a:p>
                  </a:txBody>
                  <a:tcPr anchor="ctr"/>
                </a:tc>
                <a:tc>
                  <a:txBody>
                    <a:bodyPr/>
                    <a:lstStyle/>
                    <a:p>
                      <a:r>
                        <a:rPr lang="en-US" sz="1000" dirty="0" smtClean="0"/>
                        <a:t>Bronx, Brooklyn, Queens,</a:t>
                      </a:r>
                      <a:r>
                        <a:rPr lang="en-US" sz="1000" baseline="0" dirty="0" smtClean="0"/>
                        <a:t> Staten Island</a:t>
                      </a:r>
                      <a:endParaRPr lang="en-US" sz="1000" dirty="0"/>
                    </a:p>
                  </a:txBody>
                  <a:tcPr anchor="ctr"/>
                </a:tc>
              </a:tr>
              <a:tr h="372824">
                <a:tc>
                  <a:txBody>
                    <a:bodyPr/>
                    <a:lstStyle/>
                    <a:p>
                      <a:r>
                        <a:rPr lang="en-US" sz="1000" dirty="0" smtClean="0"/>
                        <a:t>Incentive Type</a:t>
                      </a:r>
                      <a:endParaRPr lang="en-US" sz="1000" dirty="0"/>
                    </a:p>
                  </a:txBody>
                  <a:tcPr anchor="ctr"/>
                </a:tc>
                <a:tc>
                  <a:txBody>
                    <a:bodyPr/>
                    <a:lstStyle/>
                    <a:p>
                      <a:r>
                        <a:rPr lang="en-US" sz="1000" dirty="0" smtClean="0"/>
                        <a:t>Tax exemption on the difference between the AV</a:t>
                      </a:r>
                      <a:r>
                        <a:rPr lang="en-US" sz="1000" baseline="0" dirty="0" smtClean="0"/>
                        <a:t> upon completion and AV one year before construction start date</a:t>
                      </a:r>
                      <a:endParaRPr lang="en-US" sz="1000" dirty="0"/>
                    </a:p>
                  </a:txBody>
                  <a:tcPr anchor="ctr"/>
                </a:tc>
              </a:tr>
              <a:tr h="381831">
                <a:tc>
                  <a:txBody>
                    <a:bodyPr/>
                    <a:lstStyle/>
                    <a:p>
                      <a:r>
                        <a:rPr lang="en-US" sz="1000" dirty="0" smtClean="0"/>
                        <a:t>Incentive</a:t>
                      </a:r>
                      <a:r>
                        <a:rPr lang="en-US" sz="1000" baseline="0" dirty="0" smtClean="0"/>
                        <a:t> Cap</a:t>
                      </a:r>
                      <a:endParaRPr lang="en-US" sz="1000" dirty="0"/>
                    </a:p>
                  </a:txBody>
                  <a:tcPr anchor="ctr"/>
                </a:tc>
                <a:tc>
                  <a:txBody>
                    <a:bodyPr/>
                    <a:lstStyle/>
                    <a:p>
                      <a:r>
                        <a:rPr lang="en-US" sz="1000" dirty="0" smtClean="0"/>
                        <a:t>Exemption calculated only on the first $65,000</a:t>
                      </a:r>
                      <a:r>
                        <a:rPr lang="en-US" sz="1000" baseline="0" dirty="0" smtClean="0"/>
                        <a:t> of an apartment’s billable exempt AV.  Owner pays full taxes on any AV above the cap.</a:t>
                      </a:r>
                      <a:endParaRPr lang="en-US" sz="1000" dirty="0"/>
                    </a:p>
                  </a:txBody>
                  <a:tcPr anchor="ctr"/>
                </a:tc>
              </a:tr>
              <a:tr h="381831">
                <a:tc>
                  <a:txBody>
                    <a:bodyPr/>
                    <a:lstStyle/>
                    <a:p>
                      <a:r>
                        <a:rPr lang="en-US" sz="1000" dirty="0" smtClean="0"/>
                        <a:t>Commercial Space</a:t>
                      </a:r>
                      <a:endParaRPr lang="en-US" sz="1000" dirty="0"/>
                    </a:p>
                  </a:txBody>
                  <a:tcPr anchor="ctr"/>
                </a:tc>
                <a:tc>
                  <a:txBody>
                    <a:bodyPr/>
                    <a:lstStyle/>
                    <a:p>
                      <a:r>
                        <a:rPr lang="en-US" sz="1000" dirty="0" smtClean="0"/>
                        <a:t>Tax exemption will be reduced by the extent</a:t>
                      </a:r>
                      <a:r>
                        <a:rPr lang="en-US" sz="1000" baseline="0" dirty="0" smtClean="0"/>
                        <a:t> to which the project’s floor area of commercial, community facility, and accessory use space exceeds twelve percent of the aggregate floor area.</a:t>
                      </a:r>
                      <a:endParaRPr lang="en-US" sz="1000" dirty="0"/>
                    </a:p>
                  </a:txBody>
                  <a:tcPr anchor="ctr"/>
                </a:tc>
              </a:tr>
              <a:tr h="372824">
                <a:tc>
                  <a:txBody>
                    <a:bodyPr/>
                    <a:lstStyle/>
                    <a:p>
                      <a:r>
                        <a:rPr lang="en-US" sz="1000" dirty="0" smtClean="0"/>
                        <a:t>Income</a:t>
                      </a:r>
                      <a:r>
                        <a:rPr lang="en-US" sz="1000" baseline="0" dirty="0" smtClean="0"/>
                        <a:t> Limits</a:t>
                      </a:r>
                      <a:endParaRPr lang="en-US" sz="1000" dirty="0"/>
                    </a:p>
                  </a:txBody>
                  <a:tcPr anchor="ctr"/>
                </a:tc>
                <a:tc>
                  <a:txBody>
                    <a:bodyPr/>
                    <a:lstStyle/>
                    <a:p>
                      <a:r>
                        <a:rPr lang="en-US" sz="1000" dirty="0" smtClean="0"/>
                        <a:t>None,</a:t>
                      </a:r>
                      <a:r>
                        <a:rPr lang="en-US" sz="1000" baseline="0" dirty="0" smtClean="0"/>
                        <a:t> but inclusion of affordable housing brings additional benefits (see “421-a with Affordable Rental Housing” table).  </a:t>
                      </a:r>
                    </a:p>
                    <a:p>
                      <a:r>
                        <a:rPr lang="en-US" sz="1000" baseline="0" dirty="0" smtClean="0"/>
                        <a:t>Initial buyers are required to be owner-occupants for first five years.</a:t>
                      </a:r>
                      <a:endParaRPr lang="en-US" sz="1000" dirty="0"/>
                    </a:p>
                  </a:txBody>
                  <a:tcPr anchor="ctr"/>
                </a:tc>
              </a:tr>
              <a:tr h="812223">
                <a:tc>
                  <a:txBody>
                    <a:bodyPr/>
                    <a:lstStyle/>
                    <a:p>
                      <a:r>
                        <a:rPr lang="en-US" sz="1000" dirty="0" smtClean="0"/>
                        <a:t>Prevailing</a:t>
                      </a:r>
                      <a:r>
                        <a:rPr lang="en-US" sz="1000" baseline="0" dirty="0" smtClean="0"/>
                        <a:t> Wage Requirement</a:t>
                      </a:r>
                      <a:endParaRPr lang="en-US" sz="1000" dirty="0"/>
                    </a:p>
                  </a:txBody>
                  <a:tcPr anchor="ctr"/>
                </a:tc>
                <a:tc>
                  <a:txBody>
                    <a:bodyPr/>
                    <a:lstStyle/>
                    <a:p>
                      <a:r>
                        <a:rPr lang="en-US" sz="1000" dirty="0" smtClean="0"/>
                        <a:t>Required for all care and maintenance</a:t>
                      </a:r>
                      <a:r>
                        <a:rPr lang="en-US" sz="1000" baseline="0" dirty="0" smtClean="0"/>
                        <a:t> workers scheduled to work at least 8 hours per week in the building. Some carve-outs apply to projects with fewer than 30 dwelling units as well as to multiple dwellings in which at least 50% of the units are affordable to those at or below 125% AMI and remaining units are at or below 130% of AMI.</a:t>
                      </a:r>
                    </a:p>
                    <a:p>
                      <a:r>
                        <a:rPr lang="en-US" sz="1000" baseline="0" dirty="0" smtClean="0"/>
                        <a:t>Required for construction workers for projects with 16 units or more.**</a:t>
                      </a:r>
                      <a:endParaRPr lang="en-US" sz="1000" dirty="0"/>
                    </a:p>
                  </a:txBody>
                  <a:tcPr anchor="ctr"/>
                </a:tc>
              </a:tr>
              <a:tr h="324001">
                <a:tc>
                  <a:txBody>
                    <a:bodyPr/>
                    <a:lstStyle/>
                    <a:p>
                      <a:r>
                        <a:rPr lang="en-US" sz="1000" dirty="0" smtClean="0"/>
                        <a:t>Incentive</a:t>
                      </a:r>
                      <a:r>
                        <a:rPr lang="en-US" sz="1000" baseline="0" dirty="0" smtClean="0"/>
                        <a:t> Duration</a:t>
                      </a:r>
                      <a:endParaRPr lang="en-US" sz="1000" dirty="0"/>
                    </a:p>
                  </a:txBody>
                  <a:tcPr anchor="ctr"/>
                </a:tc>
                <a:tc>
                  <a:txBody>
                    <a:bodyPr/>
                    <a:lstStyle/>
                    <a:p>
                      <a:r>
                        <a:rPr lang="en-US" sz="1000" dirty="0" smtClean="0"/>
                        <a:t>20</a:t>
                      </a:r>
                      <a:r>
                        <a:rPr lang="en-US" sz="1000" baseline="0" dirty="0" smtClean="0"/>
                        <a:t> years (14 years full + 6 years </a:t>
                      </a:r>
                      <a:r>
                        <a:rPr lang="en-US" sz="1000" baseline="0" dirty="0" smtClean="0"/>
                        <a:t>@ </a:t>
                      </a:r>
                      <a:r>
                        <a:rPr lang="en-US" sz="1000" baseline="0" dirty="0" smtClean="0"/>
                        <a:t>25%)</a:t>
                      </a:r>
                      <a:endParaRPr lang="en-US" sz="1000" dirty="0"/>
                    </a:p>
                  </a:txBody>
                  <a:tcPr anchor="ctr"/>
                </a:tc>
              </a:tr>
              <a:tr h="324001">
                <a:tc>
                  <a:txBody>
                    <a:bodyPr/>
                    <a:lstStyle/>
                    <a:p>
                      <a:r>
                        <a:rPr lang="en-US" sz="1000" dirty="0" smtClean="0"/>
                        <a:t>Replacement requirement</a:t>
                      </a:r>
                      <a:endParaRPr lang="en-US" sz="1000" dirty="0"/>
                    </a:p>
                  </a:txBody>
                  <a:tcPr anchor="ctr"/>
                </a:tc>
                <a:tc>
                  <a:txBody>
                    <a:bodyPr/>
                    <a:lstStyle/>
                    <a:p>
                      <a:r>
                        <a:rPr lang="en-US" sz="1000" dirty="0" smtClean="0"/>
                        <a:t>Any</a:t>
                      </a:r>
                      <a:r>
                        <a:rPr lang="en-US" sz="1000" baseline="0" dirty="0" smtClean="0"/>
                        <a:t> </a:t>
                      </a:r>
                      <a:r>
                        <a:rPr lang="en-US" sz="1000" baseline="0" dirty="0" smtClean="0"/>
                        <a:t>housing units </a:t>
                      </a:r>
                      <a:r>
                        <a:rPr lang="en-US" sz="1000" baseline="0" dirty="0" smtClean="0"/>
                        <a:t>demolished must be replaced with affordable housing rental units on a one-to-one basis.</a:t>
                      </a:r>
                      <a:endParaRPr lang="en-US" sz="1000" dirty="0"/>
                    </a:p>
                  </a:txBody>
                  <a:tcPr anchor="ctr"/>
                </a:tc>
              </a:tr>
            </a:tbl>
          </a:graphicData>
        </a:graphic>
      </p:graphicFrame>
      <p:sp>
        <p:nvSpPr>
          <p:cNvPr id="5" name="TextBox 4"/>
          <p:cNvSpPr txBox="1"/>
          <p:nvPr/>
        </p:nvSpPr>
        <p:spPr>
          <a:xfrm>
            <a:off x="3276600" y="6535579"/>
            <a:ext cx="5242141" cy="246221"/>
          </a:xfrm>
          <a:prstGeom prst="rect">
            <a:avLst/>
          </a:prstGeom>
          <a:noFill/>
        </p:spPr>
        <p:txBody>
          <a:bodyPr wrap="none" rtlCol="0">
            <a:spAutoFit/>
          </a:bodyPr>
          <a:lstStyle/>
          <a:p>
            <a:pPr algn="r"/>
            <a:r>
              <a:rPr lang="en-US" sz="1000" i="1" dirty="0" smtClean="0"/>
              <a:t>*Pending agency rule-making   **Terms are pending labor agreement by January 15, 2016</a:t>
            </a:r>
            <a:endParaRPr lang="en-US" sz="1000" i="1" dirty="0"/>
          </a:p>
        </p:txBody>
      </p:sp>
      <p:sp>
        <p:nvSpPr>
          <p:cNvPr id="3" name="TextBox 2"/>
          <p:cNvSpPr txBox="1"/>
          <p:nvPr/>
        </p:nvSpPr>
        <p:spPr>
          <a:xfrm>
            <a:off x="7485020" y="1066800"/>
            <a:ext cx="1658980" cy="276999"/>
          </a:xfrm>
          <a:prstGeom prst="rect">
            <a:avLst/>
          </a:prstGeom>
          <a:noFill/>
        </p:spPr>
        <p:txBody>
          <a:bodyPr wrap="none" rtlCol="0">
            <a:spAutoFit/>
          </a:bodyPr>
          <a:lstStyle/>
          <a:p>
            <a:r>
              <a:rPr lang="en-US" sz="1200" dirty="0" smtClean="0"/>
              <a:t>Updated August 2015</a:t>
            </a:r>
            <a:endParaRPr lang="en-US" sz="1200" dirty="0"/>
          </a:p>
        </p:txBody>
      </p:sp>
    </p:spTree>
    <p:extLst>
      <p:ext uri="{BB962C8B-B14F-4D97-AF65-F5344CB8AC3E}">
        <p14:creationId xmlns:p14="http://schemas.microsoft.com/office/powerpoint/2010/main" val="1775767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cap="small" dirty="0" smtClean="0"/>
              <a:t>420-c: Low-Income Housing tax Credit Projects</a:t>
            </a:r>
            <a:endParaRPr lang="en-US" sz="2400" b="1" cap="small"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46120783"/>
              </p:ext>
            </p:extLst>
          </p:nvPr>
        </p:nvGraphicFramePr>
        <p:xfrm>
          <a:off x="457200" y="1371600"/>
          <a:ext cx="8458200" cy="5186302"/>
        </p:xfrm>
        <a:graphic>
          <a:graphicData uri="http://schemas.openxmlformats.org/drawingml/2006/table">
            <a:tbl>
              <a:tblPr firstCol="1">
                <a:tableStyleId>{21E4AEA4-8DFA-4A89-87EB-49C32662AFE0}</a:tableStyleId>
              </a:tblPr>
              <a:tblGrid>
                <a:gridCol w="1784758"/>
                <a:gridCol w="6673442"/>
              </a:tblGrid>
              <a:tr h="391536">
                <a:tc>
                  <a:txBody>
                    <a:bodyPr/>
                    <a:lstStyle/>
                    <a:p>
                      <a:r>
                        <a:rPr lang="en-US" sz="1000" dirty="0" smtClean="0"/>
                        <a:t>Legislative</a:t>
                      </a:r>
                      <a:r>
                        <a:rPr lang="en-US" sz="1000" baseline="0" dirty="0" smtClean="0"/>
                        <a:t> Category</a:t>
                      </a:r>
                      <a:endParaRPr lang="en-US" sz="1000" dirty="0"/>
                    </a:p>
                  </a:txBody>
                  <a:tcPr anchor="ctr"/>
                </a:tc>
                <a:tc>
                  <a:txBody>
                    <a:bodyPr/>
                    <a:lstStyle/>
                    <a:p>
                      <a:r>
                        <a:rPr lang="en-US" sz="1000" dirty="0" smtClean="0"/>
                        <a:t>As</a:t>
                      </a:r>
                      <a:r>
                        <a:rPr lang="en-US" sz="1000" baseline="0" dirty="0" smtClean="0"/>
                        <a:t> of right (with HPD application and approval)</a:t>
                      </a:r>
                      <a:endParaRPr lang="en-US" sz="1000" dirty="0"/>
                    </a:p>
                  </a:txBody>
                  <a:tcPr anchor="ctr"/>
                </a:tc>
              </a:tr>
              <a:tr h="478833">
                <a:tc>
                  <a:txBody>
                    <a:bodyPr/>
                    <a:lstStyle/>
                    <a:p>
                      <a:r>
                        <a:rPr lang="en-US" sz="1000" dirty="0" smtClean="0"/>
                        <a:t>Eligible Developments</a:t>
                      </a:r>
                      <a:endParaRPr lang="en-US" sz="1000" dirty="0"/>
                    </a:p>
                  </a:txBody>
                  <a:tcPr anchor="ctr"/>
                </a:tc>
                <a:tc>
                  <a:txBody>
                    <a:bodyPr/>
                    <a:lstStyle/>
                    <a:p>
                      <a:r>
                        <a:rPr lang="en-US" sz="1000" dirty="0" smtClean="0"/>
                        <a:t>Any residential new construction, rehabilitation or affordability extension that has been allocated Low-Income Housing Tax Credits at any time,</a:t>
                      </a:r>
                      <a:r>
                        <a:rPr lang="en-US" sz="1000" baseline="0" dirty="0" smtClean="0"/>
                        <a:t> past or present</a:t>
                      </a:r>
                      <a:endParaRPr lang="en-US" sz="1000" dirty="0"/>
                    </a:p>
                  </a:txBody>
                  <a:tcPr anchor="ctr"/>
                </a:tc>
              </a:tr>
              <a:tr h="478833">
                <a:tc>
                  <a:txBody>
                    <a:bodyPr/>
                    <a:lstStyle/>
                    <a:p>
                      <a:r>
                        <a:rPr lang="en-US" sz="1000" dirty="0" smtClean="0"/>
                        <a:t>Development Size Requirements</a:t>
                      </a:r>
                      <a:endParaRPr lang="en-US" sz="1000" dirty="0"/>
                    </a:p>
                  </a:txBody>
                  <a:tcPr anchor="ctr"/>
                </a:tc>
                <a:tc>
                  <a:txBody>
                    <a:bodyPr/>
                    <a:lstStyle/>
                    <a:p>
                      <a:r>
                        <a:rPr lang="en-US" sz="1000" dirty="0" smtClean="0"/>
                        <a:t>None</a:t>
                      </a:r>
                      <a:endParaRPr lang="en-US" sz="1000" dirty="0"/>
                    </a:p>
                  </a:txBody>
                  <a:tcPr anchor="ctr"/>
                </a:tc>
              </a:tr>
              <a:tr h="391536">
                <a:tc>
                  <a:txBody>
                    <a:bodyPr/>
                    <a:lstStyle/>
                    <a:p>
                      <a:r>
                        <a:rPr lang="en-US" sz="1000" dirty="0" smtClean="0"/>
                        <a:t>Application Costs</a:t>
                      </a:r>
                      <a:endParaRPr lang="en-US" sz="1000" dirty="0"/>
                    </a:p>
                  </a:txBody>
                  <a:tcPr anchor="ctr"/>
                </a:tc>
                <a:tc>
                  <a:txBody>
                    <a:bodyPr/>
                    <a:lstStyle/>
                    <a:p>
                      <a:r>
                        <a:rPr lang="en-US" sz="1000" dirty="0" smtClean="0"/>
                        <a:t>$100</a:t>
                      </a:r>
                      <a:r>
                        <a:rPr lang="en-US" sz="1000" baseline="0" dirty="0" smtClean="0"/>
                        <a:t> fee + $80 per unit for Class A and/or $60 per unit for Class B</a:t>
                      </a:r>
                      <a:endParaRPr lang="en-US" sz="1000" dirty="0"/>
                    </a:p>
                  </a:txBody>
                  <a:tcPr anchor="ctr"/>
                </a:tc>
              </a:tr>
              <a:tr h="662999">
                <a:tc>
                  <a:txBody>
                    <a:bodyPr/>
                    <a:lstStyle/>
                    <a:p>
                      <a:r>
                        <a:rPr lang="en-US" sz="1000" dirty="0" smtClean="0"/>
                        <a:t>Sponsor Requirements</a:t>
                      </a:r>
                      <a:endParaRPr lang="en-US" sz="1000" dirty="0"/>
                    </a:p>
                  </a:txBody>
                  <a:tcPr anchor="ctr"/>
                </a:tc>
                <a:tc>
                  <a:txBody>
                    <a:bodyPr/>
                    <a:lstStyle/>
                    <a:p>
                      <a:r>
                        <a:rPr lang="en-US" sz="1000" dirty="0" smtClean="0"/>
                        <a:t>The ownership entity must be a corporation, LP, or LLC, of which</a:t>
                      </a:r>
                      <a:r>
                        <a:rPr lang="en-US" sz="1000" baseline="0" dirty="0" smtClean="0"/>
                        <a:t> at least 50% of the general partner or managing member </a:t>
                      </a:r>
                      <a:r>
                        <a:rPr lang="en-US" sz="1000" baseline="0" dirty="0" smtClean="0"/>
                        <a:t>is held by </a:t>
                      </a:r>
                      <a:r>
                        <a:rPr lang="en-US" sz="1000" baseline="0" dirty="0" smtClean="0"/>
                        <a:t>a wholly-owned subsidiary of a tax-exempt 501(c)(3) or (c)(4) charitable organization whose exempt purposes include low-income housing.</a:t>
                      </a:r>
                      <a:endParaRPr lang="en-US" sz="1000" dirty="0"/>
                    </a:p>
                  </a:txBody>
                  <a:tcPr anchor="ctr"/>
                </a:tc>
              </a:tr>
              <a:tr h="391536">
                <a:tc>
                  <a:txBody>
                    <a:bodyPr/>
                    <a:lstStyle/>
                    <a:p>
                      <a:r>
                        <a:rPr lang="en-US" sz="1000" dirty="0" smtClean="0"/>
                        <a:t>Geographic</a:t>
                      </a:r>
                      <a:r>
                        <a:rPr lang="en-US" sz="1000" baseline="0" dirty="0" smtClean="0"/>
                        <a:t> Limitations</a:t>
                      </a:r>
                      <a:endParaRPr lang="en-US" sz="1000" dirty="0"/>
                    </a:p>
                  </a:txBody>
                  <a:tcPr anchor="ctr"/>
                </a:tc>
                <a:tc>
                  <a:txBody>
                    <a:bodyPr/>
                    <a:lstStyle/>
                    <a:p>
                      <a:r>
                        <a:rPr lang="en-US" sz="1000" dirty="0" smtClean="0"/>
                        <a:t>None</a:t>
                      </a:r>
                      <a:endParaRPr lang="en-US" sz="1000" dirty="0"/>
                    </a:p>
                  </a:txBody>
                  <a:tcPr anchor="ctr"/>
                </a:tc>
              </a:tr>
              <a:tr h="478833">
                <a:tc>
                  <a:txBody>
                    <a:bodyPr/>
                    <a:lstStyle/>
                    <a:p>
                      <a:r>
                        <a:rPr lang="en-US" sz="1000" dirty="0" smtClean="0"/>
                        <a:t>Incentive Type</a:t>
                      </a:r>
                      <a:endParaRPr lang="en-US" sz="1000" dirty="0"/>
                    </a:p>
                  </a:txBody>
                  <a:tcPr anchor="ctr"/>
                </a:tc>
                <a:tc>
                  <a:txBody>
                    <a:bodyPr/>
                    <a:lstStyle/>
                    <a:p>
                      <a:r>
                        <a:rPr lang="en-US" sz="1000" dirty="0" smtClean="0"/>
                        <a:t>Project’s taxes are set up as a Payment In-Lieu</a:t>
                      </a:r>
                      <a:r>
                        <a:rPr lang="en-US" sz="1000" baseline="0" dirty="0" smtClean="0"/>
                        <a:t> of Taxes (PILOT) and can be as low as $0 or a shelter rent formula (i.e. percentage of gross rent).</a:t>
                      </a:r>
                      <a:endParaRPr lang="en-US" sz="1000" dirty="0"/>
                    </a:p>
                  </a:txBody>
                  <a:tcPr anchor="ctr"/>
                </a:tc>
              </a:tr>
              <a:tr h="461421">
                <a:tc>
                  <a:txBody>
                    <a:bodyPr/>
                    <a:lstStyle/>
                    <a:p>
                      <a:r>
                        <a:rPr lang="en-US" sz="1000" dirty="0" smtClean="0"/>
                        <a:t>Commercial Space</a:t>
                      </a:r>
                      <a:endParaRPr lang="en-US" sz="1000" dirty="0"/>
                    </a:p>
                  </a:txBody>
                  <a:tcPr anchor="ctr"/>
                </a:tc>
                <a:tc>
                  <a:txBody>
                    <a:bodyPr/>
                    <a:lstStyle/>
                    <a:p>
                      <a:r>
                        <a:rPr lang="en-US" sz="1000" dirty="0" smtClean="0"/>
                        <a:t>No exemption</a:t>
                      </a:r>
                      <a:r>
                        <a:rPr lang="en-US" sz="1000" baseline="0" dirty="0" smtClean="0"/>
                        <a:t> on any commercial space that is part of the development</a:t>
                      </a:r>
                      <a:endParaRPr lang="en-US" sz="1000" dirty="0"/>
                    </a:p>
                  </a:txBody>
                  <a:tcPr anchor="ctr"/>
                </a:tc>
              </a:tr>
              <a:tr h="662999">
                <a:tc>
                  <a:txBody>
                    <a:bodyPr/>
                    <a:lstStyle/>
                    <a:p>
                      <a:r>
                        <a:rPr lang="en-US" sz="1000" dirty="0" smtClean="0"/>
                        <a:t>Other Uses</a:t>
                      </a:r>
                      <a:endParaRPr lang="en-US" sz="1000" dirty="0"/>
                    </a:p>
                  </a:txBody>
                  <a:tcPr anchor="ctr"/>
                </a:tc>
                <a:tc>
                  <a:txBody>
                    <a:bodyPr/>
                    <a:lstStyle/>
                    <a:p>
                      <a:r>
                        <a:rPr lang="en-US" sz="1000" dirty="0" smtClean="0"/>
                        <a:t>The project must provide “housing accommodations,” defined as real property used for residential purposes (including common,</a:t>
                      </a:r>
                      <a:r>
                        <a:rPr lang="en-US" sz="1000" baseline="0" dirty="0" smtClean="0"/>
                        <a:t> outdoor, and public use areas). “Ancillary residential purposes,” such as management, administrative, and social service offices used exclusively for the tenants cannot exceed 25% of aggregate floor area.</a:t>
                      </a:r>
                      <a:endParaRPr lang="en-US" sz="1000" dirty="0"/>
                    </a:p>
                  </a:txBody>
                  <a:tcPr anchor="ctr"/>
                </a:tc>
              </a:tr>
              <a:tr h="391536">
                <a:tc>
                  <a:txBody>
                    <a:bodyPr/>
                    <a:lstStyle/>
                    <a:p>
                      <a:r>
                        <a:rPr lang="en-US" sz="1000" dirty="0" smtClean="0"/>
                        <a:t>Affordability</a:t>
                      </a:r>
                      <a:r>
                        <a:rPr lang="en-US" sz="1000" baseline="0" dirty="0" smtClean="0"/>
                        <a:t> Requirement</a:t>
                      </a:r>
                      <a:endParaRPr lang="en-US" sz="1000" dirty="0"/>
                    </a:p>
                  </a:txBody>
                  <a:tcPr anchor="ctr"/>
                </a:tc>
                <a:tc>
                  <a:txBody>
                    <a:bodyPr/>
                    <a:lstStyle/>
                    <a:p>
                      <a:r>
                        <a:rPr lang="en-US" sz="1000" dirty="0" smtClean="0"/>
                        <a:t>At</a:t>
                      </a:r>
                      <a:r>
                        <a:rPr lang="en-US" sz="1000" baseline="0" dirty="0" smtClean="0"/>
                        <a:t> least 70% of the units must be available to households earning up to 60% </a:t>
                      </a:r>
                      <a:r>
                        <a:rPr lang="en-US" sz="1000" baseline="0" dirty="0" smtClean="0"/>
                        <a:t>AMI.  No unit rents </a:t>
                      </a:r>
                      <a:r>
                        <a:rPr lang="en-US" sz="1000" baseline="0" dirty="0" smtClean="0"/>
                        <a:t>can </a:t>
                      </a:r>
                      <a:r>
                        <a:rPr lang="en-US" sz="1000" baseline="0" dirty="0" smtClean="0"/>
                        <a:t>exceed the level affordable for households earning </a:t>
                      </a:r>
                      <a:r>
                        <a:rPr lang="en-US" sz="1000" baseline="0" dirty="0" smtClean="0"/>
                        <a:t>165% of AMI.</a:t>
                      </a:r>
                      <a:endParaRPr lang="en-US" sz="1000" dirty="0"/>
                    </a:p>
                  </a:txBody>
                  <a:tcPr anchor="ctr"/>
                </a:tc>
              </a:tr>
              <a:tr h="391536">
                <a:tc>
                  <a:txBody>
                    <a:bodyPr/>
                    <a:lstStyle/>
                    <a:p>
                      <a:r>
                        <a:rPr lang="en-US" sz="1000" dirty="0" smtClean="0"/>
                        <a:t>Duration</a:t>
                      </a:r>
                      <a:endParaRPr lang="en-US" sz="1000" dirty="0"/>
                    </a:p>
                  </a:txBody>
                  <a:tcPr anchor="ctr"/>
                </a:tc>
                <a:tc>
                  <a:txBody>
                    <a:bodyPr/>
                    <a:lstStyle/>
                    <a:p>
                      <a:r>
                        <a:rPr lang="en-US" sz="1000" dirty="0" smtClean="0"/>
                        <a:t>The exemption is</a:t>
                      </a:r>
                      <a:r>
                        <a:rPr lang="en-US" sz="1000" baseline="0" dirty="0" smtClean="0"/>
                        <a:t> effective for the duration of the regulatory agreement with HPD, up to a maximum period of 60 years.</a:t>
                      </a:r>
                      <a:endParaRPr lang="en-US" sz="1000" dirty="0"/>
                    </a:p>
                  </a:txBody>
                  <a:tcPr anchor="ctr"/>
                </a:tc>
              </a:tr>
            </a:tbl>
          </a:graphicData>
        </a:graphic>
      </p:graphicFrame>
      <p:sp>
        <p:nvSpPr>
          <p:cNvPr id="3" name="TextBox 2"/>
          <p:cNvSpPr txBox="1"/>
          <p:nvPr/>
        </p:nvSpPr>
        <p:spPr>
          <a:xfrm>
            <a:off x="7485020" y="1066800"/>
            <a:ext cx="1658980" cy="276999"/>
          </a:xfrm>
          <a:prstGeom prst="rect">
            <a:avLst/>
          </a:prstGeom>
          <a:noFill/>
        </p:spPr>
        <p:txBody>
          <a:bodyPr wrap="none" rtlCol="0">
            <a:spAutoFit/>
          </a:bodyPr>
          <a:lstStyle/>
          <a:p>
            <a:r>
              <a:rPr lang="en-US" sz="1200" dirty="0" smtClean="0"/>
              <a:t>Updated August 2015</a:t>
            </a:r>
            <a:endParaRPr lang="en-US" sz="1200" dirty="0"/>
          </a:p>
        </p:txBody>
      </p:sp>
    </p:spTree>
    <p:extLst>
      <p:ext uri="{BB962C8B-B14F-4D97-AF65-F5344CB8AC3E}">
        <p14:creationId xmlns:p14="http://schemas.microsoft.com/office/powerpoint/2010/main" val="2689830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cap="small" dirty="0" smtClean="0"/>
              <a:t>J-51: Rehabilitation And  Conversion</a:t>
            </a:r>
            <a:endParaRPr lang="en-US" sz="2400" b="1" cap="small"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5736574"/>
              </p:ext>
            </p:extLst>
          </p:nvPr>
        </p:nvGraphicFramePr>
        <p:xfrm>
          <a:off x="304799" y="1343799"/>
          <a:ext cx="8762999" cy="5675987"/>
        </p:xfrm>
        <a:graphic>
          <a:graphicData uri="http://schemas.openxmlformats.org/drawingml/2006/table">
            <a:tbl>
              <a:tblPr firstCol="1">
                <a:tableStyleId>{7DF18680-E054-41AD-8BC1-D1AEF772440D}</a:tableStyleId>
              </a:tblPr>
              <a:tblGrid>
                <a:gridCol w="1184189"/>
                <a:gridCol w="2969527"/>
                <a:gridCol w="2304641"/>
                <a:gridCol w="2304642"/>
              </a:tblGrid>
              <a:tr h="387693">
                <a:tc>
                  <a:txBody>
                    <a:bodyPr/>
                    <a:lstStyle/>
                    <a:p>
                      <a:r>
                        <a:rPr lang="en-US" sz="1000" dirty="0" smtClean="0"/>
                        <a:t>Legislative</a:t>
                      </a:r>
                      <a:r>
                        <a:rPr lang="en-US" sz="1000" baseline="0" dirty="0" smtClean="0"/>
                        <a:t> Category</a:t>
                      </a:r>
                      <a:endParaRPr lang="en-US" sz="1000" dirty="0"/>
                    </a:p>
                  </a:txBody>
                  <a:tcPr anchor="ctr"/>
                </a:tc>
                <a:tc gridSpan="3">
                  <a:txBody>
                    <a:bodyPr/>
                    <a:lstStyle/>
                    <a:p>
                      <a:r>
                        <a:rPr lang="en-US" sz="800" dirty="0" smtClean="0"/>
                        <a:t>As of right (with HPD application and approval)</a:t>
                      </a:r>
                      <a:endParaRPr lang="en-US" sz="800" dirty="0"/>
                    </a:p>
                  </a:txBody>
                  <a:tcPr anchor="ctr"/>
                </a:tc>
                <a:tc hMerge="1">
                  <a:txBody>
                    <a:bodyPr/>
                    <a:lstStyle/>
                    <a:p>
                      <a:endParaRPr lang="en-US"/>
                    </a:p>
                  </a:txBody>
                  <a:tcPr/>
                </a:tc>
                <a:tc hMerge="1">
                  <a:txBody>
                    <a:bodyPr/>
                    <a:lstStyle/>
                    <a:p>
                      <a:endParaRPr lang="en-US"/>
                    </a:p>
                  </a:txBody>
                  <a:tcPr/>
                </a:tc>
              </a:tr>
              <a:tr h="387693">
                <a:tc>
                  <a:txBody>
                    <a:bodyPr/>
                    <a:lstStyle/>
                    <a:p>
                      <a:r>
                        <a:rPr lang="en-US" sz="1000" dirty="0" smtClean="0"/>
                        <a:t>Eligible Developments</a:t>
                      </a:r>
                      <a:endParaRPr lang="en-US" sz="1000" dirty="0"/>
                    </a:p>
                  </a:txBody>
                  <a:tcPr anchor="ctr"/>
                </a:tc>
                <a:tc gridSpan="3">
                  <a:txBody>
                    <a:bodyPr/>
                    <a:lstStyle/>
                    <a:p>
                      <a:r>
                        <a:rPr lang="en-US" sz="800" dirty="0" smtClean="0"/>
                        <a:t>Rehabilitation</a:t>
                      </a:r>
                      <a:r>
                        <a:rPr lang="en-US" sz="800" baseline="0" dirty="0" smtClean="0"/>
                        <a:t> and conversion.  Conversions from commercial to residential use are not eligible unless they receive significant governmental assistance.</a:t>
                      </a:r>
                    </a:p>
                    <a:p>
                      <a:r>
                        <a:rPr lang="en-US" sz="800" baseline="0" dirty="0" smtClean="0"/>
                        <a:t>For more detail on the multiple categories of eligible developments, see HPD website at </a:t>
                      </a:r>
                      <a:r>
                        <a:rPr lang="en-US" sz="800" baseline="0" dirty="0" smtClean="0">
                          <a:hlinkClick r:id="rId2"/>
                        </a:rPr>
                        <a:t>on.nyc.gov/1Wg9vZ4</a:t>
                      </a:r>
                      <a:r>
                        <a:rPr lang="en-US" sz="800" baseline="0" dirty="0" smtClean="0"/>
                        <a:t> </a:t>
                      </a:r>
                      <a:endParaRPr lang="en-US" sz="800" dirty="0"/>
                    </a:p>
                  </a:txBody>
                  <a:tcPr anchor="ctr"/>
                </a:tc>
                <a:tc hMerge="1">
                  <a:txBody>
                    <a:bodyPr/>
                    <a:lstStyle/>
                    <a:p>
                      <a:endParaRPr lang="en-US"/>
                    </a:p>
                  </a:txBody>
                  <a:tcPr/>
                </a:tc>
                <a:tc hMerge="1">
                  <a:txBody>
                    <a:bodyPr/>
                    <a:lstStyle/>
                    <a:p>
                      <a:endParaRPr lang="en-US"/>
                    </a:p>
                  </a:txBody>
                  <a:tcPr/>
                </a:tc>
              </a:tr>
              <a:tr h="387693">
                <a:tc>
                  <a:txBody>
                    <a:bodyPr/>
                    <a:lstStyle/>
                    <a:p>
                      <a:r>
                        <a:rPr lang="en-US" sz="1000" dirty="0" smtClean="0"/>
                        <a:t>Sponsor Requirements</a:t>
                      </a:r>
                      <a:endParaRPr lang="en-US" sz="1000" dirty="0"/>
                    </a:p>
                  </a:txBody>
                  <a:tcPr anchor="ctr"/>
                </a:tc>
                <a:tc gridSpan="3">
                  <a:txBody>
                    <a:bodyPr/>
                    <a:lstStyle/>
                    <a:p>
                      <a:r>
                        <a:rPr lang="en-US" sz="800" dirty="0" smtClean="0"/>
                        <a:t>None,</a:t>
                      </a:r>
                      <a:r>
                        <a:rPr lang="en-US" sz="800" baseline="0" dirty="0" smtClean="0"/>
                        <a:t> but project can receive extended benefits if the sponsor is a Housing Development Fund Company (HDFC)</a:t>
                      </a:r>
                      <a:endParaRPr lang="en-US" sz="800" dirty="0"/>
                    </a:p>
                  </a:txBody>
                  <a:tcPr anchor="ctr"/>
                </a:tc>
                <a:tc hMerge="1">
                  <a:txBody>
                    <a:bodyPr/>
                    <a:lstStyle/>
                    <a:p>
                      <a:endParaRPr lang="en-US"/>
                    </a:p>
                  </a:txBody>
                  <a:tcPr/>
                </a:tc>
                <a:tc hMerge="1">
                  <a:txBody>
                    <a:bodyPr/>
                    <a:lstStyle/>
                    <a:p>
                      <a:endParaRPr lang="en-US"/>
                    </a:p>
                  </a:txBody>
                  <a:tcPr/>
                </a:tc>
              </a:tr>
              <a:tr h="257312">
                <a:tc>
                  <a:txBody>
                    <a:bodyPr/>
                    <a:lstStyle/>
                    <a:p>
                      <a:r>
                        <a:rPr lang="en-US" sz="1000" dirty="0" smtClean="0"/>
                        <a:t>Application Costs</a:t>
                      </a:r>
                      <a:endParaRPr lang="en-US" sz="1000" dirty="0"/>
                    </a:p>
                  </a:txBody>
                  <a:tcPr anchor="ctr"/>
                </a:tc>
                <a:tc gridSpan="3">
                  <a:txBody>
                    <a:bodyPr/>
                    <a:lstStyle/>
                    <a:p>
                      <a:r>
                        <a:rPr lang="en-US" sz="800" dirty="0" smtClean="0"/>
                        <a:t>$100 fee + 1%</a:t>
                      </a:r>
                      <a:r>
                        <a:rPr lang="en-US" sz="800" baseline="0" dirty="0" smtClean="0"/>
                        <a:t> of Certified Reasonable Cost (CRC) in excess of $10,000</a:t>
                      </a:r>
                      <a:endParaRPr lang="en-US" sz="800" dirty="0"/>
                    </a:p>
                  </a:txBody>
                  <a:tcPr anchor="ctr"/>
                </a:tc>
                <a:tc hMerge="1">
                  <a:txBody>
                    <a:bodyPr/>
                    <a:lstStyle/>
                    <a:p>
                      <a:endParaRPr lang="en-US"/>
                    </a:p>
                  </a:txBody>
                  <a:tcPr/>
                </a:tc>
                <a:tc hMerge="1">
                  <a:txBody>
                    <a:bodyPr/>
                    <a:lstStyle/>
                    <a:p>
                      <a:endParaRPr lang="en-US"/>
                    </a:p>
                  </a:txBody>
                  <a:tcPr/>
                </a:tc>
              </a:tr>
              <a:tr h="1163080">
                <a:tc>
                  <a:txBody>
                    <a:bodyPr/>
                    <a:lstStyle/>
                    <a:p>
                      <a:r>
                        <a:rPr lang="en-US" sz="1000" dirty="0" smtClean="0"/>
                        <a:t>Geographic</a:t>
                      </a:r>
                      <a:r>
                        <a:rPr lang="en-US" sz="1000" baseline="0" dirty="0" smtClean="0"/>
                        <a:t> Limitations</a:t>
                      </a:r>
                      <a:endParaRPr lang="en-US" sz="1000" dirty="0"/>
                    </a:p>
                  </a:txBody>
                  <a:tcPr anchor="ctr"/>
                </a:tc>
                <a:tc gridSpan="3">
                  <a:txBody>
                    <a:bodyPr/>
                    <a:lstStyle/>
                    <a:p>
                      <a:r>
                        <a:rPr lang="en-US" sz="800" dirty="0" smtClean="0"/>
                        <a:t>Buildings in Manhattan south of 110</a:t>
                      </a:r>
                      <a:r>
                        <a:rPr lang="en-US" sz="800" baseline="30000" dirty="0" smtClean="0"/>
                        <a:t>th</a:t>
                      </a:r>
                      <a:r>
                        <a:rPr lang="en-US" sz="800" dirty="0" smtClean="0"/>
                        <a:t> Street with an </a:t>
                      </a:r>
                      <a:r>
                        <a:rPr lang="en-US" sz="800" dirty="0" smtClean="0"/>
                        <a:t>average post-rehabilitation</a:t>
                      </a:r>
                      <a:r>
                        <a:rPr lang="en-US" sz="800" baseline="0" dirty="0" smtClean="0"/>
                        <a:t> </a:t>
                      </a:r>
                      <a:r>
                        <a:rPr lang="en-US" sz="800" dirty="0" smtClean="0"/>
                        <a:t>assessed value</a:t>
                      </a:r>
                      <a:r>
                        <a:rPr lang="en-US" sz="800" baseline="0" dirty="0" smtClean="0"/>
                        <a:t> of </a:t>
                      </a:r>
                      <a:r>
                        <a:rPr lang="en-US" sz="800" baseline="0" dirty="0" smtClean="0"/>
                        <a:t>$38,000 </a:t>
                      </a:r>
                      <a:r>
                        <a:rPr lang="en-US" sz="800" baseline="0" dirty="0" smtClean="0"/>
                        <a:t>per unit or </a:t>
                      </a:r>
                      <a:r>
                        <a:rPr lang="en-US" sz="800" baseline="0" dirty="0" smtClean="0"/>
                        <a:t>greater are not eligible for the tax exemption. The exemption is reduced for buildings in this area if the assessed value is between $18,000 and $38,000.</a:t>
                      </a:r>
                    </a:p>
                    <a:p>
                      <a:endParaRPr lang="en-US" sz="300" baseline="0" dirty="0" smtClean="0"/>
                    </a:p>
                    <a:p>
                      <a:r>
                        <a:rPr lang="en-US" sz="800" baseline="0" dirty="0" smtClean="0"/>
                        <a:t>These limitations do not apply to:</a:t>
                      </a:r>
                    </a:p>
                    <a:p>
                      <a:pPr marL="171450" indent="-171450">
                        <a:buFont typeface="Arial" panose="020B0604020202020204" pitchFamily="34" charset="0"/>
                        <a:buChar char="•"/>
                      </a:pPr>
                      <a:r>
                        <a:rPr lang="en-US" sz="800" baseline="0" dirty="0" smtClean="0"/>
                        <a:t>Buildings in which 30% of the units are affordable housing[CHECK];</a:t>
                      </a:r>
                    </a:p>
                    <a:p>
                      <a:pPr marL="171450" indent="-171450">
                        <a:buFont typeface="Arial" panose="020B0604020202020204" pitchFamily="34" charset="0"/>
                        <a:buChar char="•"/>
                      </a:pPr>
                      <a:r>
                        <a:rPr lang="en-US" sz="800" baseline="0" dirty="0" smtClean="0"/>
                        <a:t>Moderate rehabilitations of multiple dwellings;</a:t>
                      </a:r>
                    </a:p>
                    <a:p>
                      <a:pPr marL="171450" indent="-171450">
                        <a:buFont typeface="Arial" panose="020B0604020202020204" pitchFamily="34" charset="0"/>
                        <a:buChar char="•"/>
                      </a:pPr>
                      <a:r>
                        <a:rPr lang="en-US" sz="800" baseline="0" dirty="0" smtClean="0"/>
                        <a:t>Work on interim multiple dwellings;</a:t>
                      </a:r>
                    </a:p>
                    <a:p>
                      <a:pPr marL="171450" indent="-171450">
                        <a:buFont typeface="Arial" panose="020B0604020202020204" pitchFamily="34" charset="0"/>
                        <a:buChar char="•"/>
                      </a:pPr>
                      <a:r>
                        <a:rPr lang="en-US" sz="800" baseline="0" dirty="0" smtClean="0"/>
                        <a:t>Listed major capital improvements (MCIs) to multiple dwellings or landmark projects receiving substantial government assistance that are located in Neighborhood Preservation Program areas.</a:t>
                      </a:r>
                      <a:endParaRPr lang="en-US" sz="800" dirty="0"/>
                    </a:p>
                  </a:txBody>
                  <a:tcPr anchor="ctr"/>
                </a:tc>
                <a:tc hMerge="1">
                  <a:txBody>
                    <a:bodyPr/>
                    <a:lstStyle/>
                    <a:p>
                      <a:endParaRPr lang="en-US"/>
                    </a:p>
                  </a:txBody>
                  <a:tcPr/>
                </a:tc>
                <a:tc hMerge="1">
                  <a:txBody>
                    <a:bodyPr/>
                    <a:lstStyle/>
                    <a:p>
                      <a:endParaRPr lang="en-US"/>
                    </a:p>
                  </a:txBody>
                  <a:tcPr/>
                </a:tc>
              </a:tr>
              <a:tr h="1163080">
                <a:tc>
                  <a:txBody>
                    <a:bodyPr/>
                    <a:lstStyle/>
                    <a:p>
                      <a:r>
                        <a:rPr lang="en-US" sz="1000" dirty="0" smtClean="0"/>
                        <a:t>Incentive Type</a:t>
                      </a:r>
                    </a:p>
                    <a:p>
                      <a:endParaRPr lang="en-US" sz="1000" dirty="0"/>
                    </a:p>
                  </a:txBody>
                  <a:tcPr anchor="ctr"/>
                </a:tc>
                <a:tc gridSpan="3">
                  <a:txBody>
                    <a:bodyPr/>
                    <a:lstStyle/>
                    <a:p>
                      <a:r>
                        <a:rPr lang="en-US" sz="800" dirty="0" smtClean="0"/>
                        <a:t>[CAN SELECT</a:t>
                      </a:r>
                      <a:r>
                        <a:rPr lang="en-US" sz="800" baseline="0" dirty="0" smtClean="0"/>
                        <a:t> ONE OF THE FOLLOWING?]</a:t>
                      </a:r>
                      <a:endParaRPr lang="en-US" sz="800" dirty="0" smtClean="0"/>
                    </a:p>
                    <a:p>
                      <a:pPr marL="228600" indent="-228600">
                        <a:buFont typeface="+mj-lt"/>
                        <a:buAutoNum type="arabicPeriod"/>
                      </a:pPr>
                      <a:r>
                        <a:rPr lang="en-US" sz="800" dirty="0" smtClean="0"/>
                        <a:t>Exemption from</a:t>
                      </a:r>
                      <a:r>
                        <a:rPr lang="en-US" sz="800" baseline="0" dirty="0" smtClean="0"/>
                        <a:t> the tax increase in the assessed value of the building after work is performed.</a:t>
                      </a:r>
                    </a:p>
                    <a:p>
                      <a:pPr marL="228600" indent="-228600">
                        <a:buFont typeface="+mj-lt"/>
                        <a:buAutoNum type="arabicPeriod"/>
                      </a:pPr>
                      <a:r>
                        <a:rPr lang="en-US" sz="800" baseline="0" dirty="0" smtClean="0"/>
                        <a:t>Abatement that reduces the existing taxes by a percentage of CRC of the work performed. </a:t>
                      </a:r>
                    </a:p>
                    <a:p>
                      <a:pPr marL="742950" lvl="1" indent="-285750">
                        <a:buFont typeface="Arial" panose="020B0604020202020204" pitchFamily="34" charset="0"/>
                        <a:buChar char="•"/>
                      </a:pPr>
                      <a:r>
                        <a:rPr lang="en-US" sz="800" baseline="0" dirty="0" smtClean="0"/>
                        <a:t>Up to </a:t>
                      </a:r>
                      <a:r>
                        <a:rPr lang="en-US" sz="800" baseline="0" dirty="0" smtClean="0"/>
                        <a:t>8</a:t>
                      </a:r>
                      <a:r>
                        <a:rPr lang="en-US" sz="700" baseline="30000" dirty="0" smtClean="0"/>
                        <a:t>1/3</a:t>
                      </a:r>
                      <a:r>
                        <a:rPr lang="en-US" sz="800" baseline="0" dirty="0" smtClean="0"/>
                        <a:t>% of the CRC can be applied to any tax year for up to 20 </a:t>
                      </a:r>
                      <a:r>
                        <a:rPr lang="en-US" sz="800" baseline="0" dirty="0" smtClean="0"/>
                        <a:t>years. </a:t>
                      </a:r>
                    </a:p>
                    <a:p>
                      <a:pPr marL="742950" lvl="1" indent="-285750">
                        <a:buFont typeface="Arial" panose="020B0604020202020204" pitchFamily="34" charset="0"/>
                        <a:buChar char="•"/>
                      </a:pPr>
                      <a:r>
                        <a:rPr lang="en-US" sz="800" baseline="0" dirty="0" smtClean="0"/>
                        <a:t>Certain governmentally-assisted projects may qualify for up to 12.5% of the CRC.</a:t>
                      </a:r>
                    </a:p>
                    <a:p>
                      <a:pPr marL="742950" lvl="1" indent="-285750">
                        <a:buFont typeface="Arial" panose="020B0604020202020204" pitchFamily="34" charset="0"/>
                        <a:buChar char="•"/>
                      </a:pPr>
                      <a:r>
                        <a:rPr lang="en-US" sz="800" baseline="0" dirty="0" smtClean="0"/>
                        <a:t>Most </a:t>
                      </a:r>
                      <a:r>
                        <a:rPr lang="en-US" sz="800" baseline="0" dirty="0" smtClean="0"/>
                        <a:t>projects </a:t>
                      </a:r>
                      <a:r>
                        <a:rPr lang="en-US" sz="800" baseline="0" dirty="0" smtClean="0"/>
                        <a:t>under this option receive </a:t>
                      </a:r>
                      <a:r>
                        <a:rPr lang="en-US" sz="800" baseline="0" dirty="0" smtClean="0"/>
                        <a:t>an abatement for up to 90% of the CRC, but several exceptions apply, with abatements ranging between 50% and 150% of CRC. </a:t>
                      </a:r>
                    </a:p>
                    <a:p>
                      <a:pPr marL="228600" indent="-228600">
                        <a:buFont typeface="+mj-lt"/>
                        <a:buAutoNum type="arabicPeriod"/>
                      </a:pPr>
                      <a:r>
                        <a:rPr lang="en-US" sz="800" baseline="0" dirty="0" smtClean="0"/>
                        <a:t>(Used by most affordable housing developers ) An abatement on 150% of CRC (up to the actual cost) and can apply up to 12 1/2% of the CRC in any tax year.  This can be applied to either of:</a:t>
                      </a:r>
                    </a:p>
                    <a:p>
                      <a:pPr marL="742950" lvl="1" indent="-285750">
                        <a:buFont typeface="+mj-lt"/>
                        <a:buAutoNum type="romanLcPeriod"/>
                      </a:pPr>
                      <a:r>
                        <a:rPr lang="en-US" sz="800" baseline="0" dirty="0" smtClean="0"/>
                        <a:t>Moderate rehabilitation of multiple dwellings with substantial government assistance or charitable assistance </a:t>
                      </a:r>
                    </a:p>
                    <a:p>
                      <a:pPr marL="742950" lvl="1" indent="-285750">
                        <a:buFont typeface="+mj-lt"/>
                        <a:buAutoNum type="romanLcPeriod"/>
                      </a:pPr>
                      <a:r>
                        <a:rPr lang="en-US" sz="800" baseline="0" dirty="0" smtClean="0"/>
                        <a:t>Substantial rehabilitation of formerly city-owned buildings</a:t>
                      </a:r>
                      <a:endParaRPr lang="en-US" sz="800" dirty="0"/>
                    </a:p>
                  </a:txBody>
                  <a:tcPr anchor="ctr"/>
                </a:tc>
                <a:tc hMerge="1">
                  <a:txBody>
                    <a:bodyPr/>
                    <a:lstStyle/>
                    <a:p>
                      <a:endParaRPr lang="en-US"/>
                    </a:p>
                  </a:txBody>
                  <a:tcPr/>
                </a:tc>
                <a:tc hMerge="1">
                  <a:txBody>
                    <a:bodyPr/>
                    <a:lstStyle/>
                    <a:p>
                      <a:endParaRPr lang="en-US"/>
                    </a:p>
                  </a:txBody>
                  <a:tcPr/>
                </a:tc>
              </a:tr>
              <a:tr h="314681">
                <a:tc>
                  <a:txBody>
                    <a:bodyPr/>
                    <a:lstStyle/>
                    <a:p>
                      <a:r>
                        <a:rPr lang="en-US" sz="1000" dirty="0" smtClean="0"/>
                        <a:t>Commercial Space</a:t>
                      </a:r>
                      <a:endParaRPr lang="en-US" sz="1000" dirty="0"/>
                    </a:p>
                  </a:txBody>
                  <a:tcPr anchor="ctr"/>
                </a:tc>
                <a:tc gridSpan="3">
                  <a:txBody>
                    <a:bodyPr/>
                    <a:lstStyle/>
                    <a:p>
                      <a:r>
                        <a:rPr lang="en-US" sz="800" dirty="0" smtClean="0"/>
                        <a:t>No exemption can be applied to commercial space.</a:t>
                      </a:r>
                      <a:endParaRPr lang="en-US" sz="800" dirty="0"/>
                    </a:p>
                  </a:txBody>
                  <a:tcPr anchor="ctr"/>
                </a:tc>
                <a:tc hMerge="1">
                  <a:txBody>
                    <a:bodyPr/>
                    <a:lstStyle/>
                    <a:p>
                      <a:endParaRPr lang="en-US"/>
                    </a:p>
                  </a:txBody>
                  <a:tcPr/>
                </a:tc>
                <a:tc hMerge="1">
                  <a:txBody>
                    <a:bodyPr/>
                    <a:lstStyle/>
                    <a:p>
                      <a:endParaRPr lang="en-US"/>
                    </a:p>
                  </a:txBody>
                  <a:tcPr/>
                </a:tc>
              </a:tr>
              <a:tr h="328048">
                <a:tc rowSpan="4">
                  <a:txBody>
                    <a:bodyPr/>
                    <a:lstStyle/>
                    <a:p>
                      <a:r>
                        <a:rPr lang="en-US" sz="1000" dirty="0" smtClean="0"/>
                        <a:t>Incentive</a:t>
                      </a:r>
                      <a:r>
                        <a:rPr lang="en-US" sz="1000" baseline="0" dirty="0" smtClean="0"/>
                        <a:t> Duration</a:t>
                      </a:r>
                      <a:endParaRPr lang="en-US" sz="1000" dirty="0"/>
                    </a:p>
                  </a:txBody>
                  <a:tcPr anchor="ctr"/>
                </a:tc>
                <a:tc rowSpan="2">
                  <a:txBody>
                    <a:bodyPr/>
                    <a:lstStyle/>
                    <a:p>
                      <a:r>
                        <a:rPr lang="en-US" sz="800" dirty="0" smtClean="0"/>
                        <a:t>Exemption</a:t>
                      </a:r>
                      <a:endParaRPr lang="en-US" sz="800" dirty="0"/>
                    </a:p>
                  </a:txBody>
                  <a:tcPr anchor="ctr"/>
                </a:tc>
                <a:tc>
                  <a:txBody>
                    <a:bodyPr/>
                    <a:lstStyle/>
                    <a:p>
                      <a:r>
                        <a:rPr lang="en-US" sz="800" dirty="0" smtClean="0"/>
                        <a:t>Most properties</a:t>
                      </a:r>
                      <a:endParaRPr lang="en-US" sz="800" dirty="0"/>
                    </a:p>
                  </a:txBody>
                  <a:tcPr anchor="ctr"/>
                </a:tc>
                <a:tc>
                  <a:txBody>
                    <a:bodyPr/>
                    <a:lstStyle/>
                    <a:p>
                      <a:r>
                        <a:rPr lang="en-US" sz="800" dirty="0" smtClean="0"/>
                        <a:t>14 years (with 20%</a:t>
                      </a:r>
                      <a:r>
                        <a:rPr lang="en-US" sz="800" baseline="0" dirty="0" smtClean="0"/>
                        <a:t> </a:t>
                      </a:r>
                      <a:r>
                        <a:rPr lang="en-US" sz="800" dirty="0" smtClean="0"/>
                        <a:t>decrease</a:t>
                      </a:r>
                      <a:r>
                        <a:rPr lang="en-US" sz="800" baseline="0" dirty="0" smtClean="0"/>
                        <a:t> per year beginning in year 11)</a:t>
                      </a:r>
                      <a:endParaRPr lang="en-US" sz="800" dirty="0"/>
                    </a:p>
                  </a:txBody>
                  <a:tcPr anchor="ctr"/>
                </a:tc>
              </a:tr>
              <a:tr h="435714">
                <a:tc vMerge="1">
                  <a:txBody>
                    <a:bodyPr/>
                    <a:lstStyle/>
                    <a:p>
                      <a:endParaRPr lang="en-US"/>
                    </a:p>
                  </a:txBody>
                  <a:tcPr/>
                </a:tc>
                <a:tc vMerge="1">
                  <a:txBody>
                    <a:bodyPr/>
                    <a:lstStyle/>
                    <a:p>
                      <a:endParaRPr lang="en-US" sz="1000" dirty="0"/>
                    </a:p>
                  </a:txBody>
                  <a:tcPr/>
                </a:tc>
                <a:tc>
                  <a:txBody>
                    <a:bodyPr/>
                    <a:lstStyle/>
                    <a:p>
                      <a:r>
                        <a:rPr lang="en-US" sz="800" dirty="0" smtClean="0"/>
                        <a:t>Moderate rehabilitation</a:t>
                      </a:r>
                      <a:r>
                        <a:rPr lang="en-US" sz="800" baseline="0" dirty="0" smtClean="0"/>
                        <a:t> or rehabilitation through an affordable housing program</a:t>
                      </a:r>
                      <a:endParaRPr lang="en-US" sz="800" dirty="0"/>
                    </a:p>
                  </a:txBody>
                  <a:tcPr anchor="ctr"/>
                </a:tc>
                <a:tc>
                  <a:txBody>
                    <a:bodyPr/>
                    <a:lstStyle/>
                    <a:p>
                      <a:r>
                        <a:rPr lang="en-US" sz="800" dirty="0" smtClean="0"/>
                        <a:t>34</a:t>
                      </a:r>
                      <a:r>
                        <a:rPr lang="en-US" sz="800" baseline="0" dirty="0" smtClean="0"/>
                        <a:t> years (with 20% decrease per year beginning in year 31)</a:t>
                      </a:r>
                      <a:endParaRPr lang="en-US" sz="800" dirty="0"/>
                    </a:p>
                  </a:txBody>
                  <a:tcPr anchor="ctr"/>
                </a:tc>
              </a:tr>
              <a:tr h="208758">
                <a:tc vMerge="1">
                  <a:txBody>
                    <a:bodyPr/>
                    <a:lstStyle/>
                    <a:p>
                      <a:endParaRPr lang="en-US"/>
                    </a:p>
                  </a:txBody>
                  <a:tcPr/>
                </a:tc>
                <a:tc>
                  <a:txBody>
                    <a:bodyPr/>
                    <a:lstStyle/>
                    <a:p>
                      <a:r>
                        <a:rPr lang="en-US" sz="800" dirty="0" smtClean="0"/>
                        <a:t>Abatement</a:t>
                      </a:r>
                      <a:endParaRPr lang="en-US" sz="800" dirty="0"/>
                    </a:p>
                  </a:txBody>
                  <a:tcPr anchor="ctr"/>
                </a:tc>
                <a:tc gridSpan="2">
                  <a:txBody>
                    <a:bodyPr/>
                    <a:lstStyle/>
                    <a:p>
                      <a:r>
                        <a:rPr lang="en-US" sz="800" dirty="0" smtClean="0"/>
                        <a:t>20 years maximum,</a:t>
                      </a:r>
                      <a:r>
                        <a:rPr lang="en-US" sz="800" baseline="0" dirty="0" smtClean="0"/>
                        <a:t> with any unused balance lost</a:t>
                      </a:r>
                      <a:endParaRPr lang="en-US" sz="800" dirty="0"/>
                    </a:p>
                  </a:txBody>
                  <a:tcPr anchor="ctr"/>
                </a:tc>
                <a:tc hMerge="1">
                  <a:txBody>
                    <a:bodyPr/>
                    <a:lstStyle/>
                    <a:p>
                      <a:endParaRPr lang="en-US" sz="1000" dirty="0"/>
                    </a:p>
                  </a:txBody>
                  <a:tcPr/>
                </a:tc>
              </a:tr>
              <a:tr h="328048">
                <a:tc vMerge="1">
                  <a:txBody>
                    <a:bodyPr/>
                    <a:lstStyle/>
                    <a:p>
                      <a:endParaRPr lang="en-US"/>
                    </a:p>
                  </a:txBody>
                  <a:tcPr/>
                </a:tc>
                <a:tc gridSpan="3">
                  <a:txBody>
                    <a:bodyPr/>
                    <a:lstStyle/>
                    <a:p>
                      <a:r>
                        <a:rPr lang="en-US" sz="800" dirty="0" smtClean="0"/>
                        <a:t>As of June 2015, a new abatement (467-I)</a:t>
                      </a:r>
                      <a:r>
                        <a:rPr lang="en-US" sz="800" baseline="0" dirty="0" smtClean="0"/>
                        <a:t> </a:t>
                      </a:r>
                      <a:r>
                        <a:rPr lang="en-US" sz="800" dirty="0" smtClean="0"/>
                        <a:t>was created to account for the increased amortization period for MCIs</a:t>
                      </a:r>
                      <a:r>
                        <a:rPr lang="en-US" sz="800" baseline="0" dirty="0" smtClean="0"/>
                        <a:t> in rent-regulated buildings.  The formula and application for this abatement is pending rulemaking by NYS Dept. of Tax &amp; Finance.</a:t>
                      </a:r>
                      <a:endParaRPr lang="en-US" sz="800" dirty="0"/>
                    </a:p>
                  </a:txBody>
                  <a:tcPr anchor="ctr"/>
                </a:tc>
                <a:tc hMerge="1">
                  <a:txBody>
                    <a:bodyPr/>
                    <a:lstStyle/>
                    <a:p>
                      <a:endParaRPr lang="en-US" sz="1000" dirty="0"/>
                    </a:p>
                  </a:txBody>
                  <a:tcPr/>
                </a:tc>
                <a:tc hMerge="1">
                  <a:txBody>
                    <a:bodyPr/>
                    <a:lstStyle/>
                    <a:p>
                      <a:endParaRPr lang="en-US" sz="1000" dirty="0"/>
                    </a:p>
                  </a:txBody>
                  <a:tcPr/>
                </a:tc>
              </a:tr>
            </a:tbl>
          </a:graphicData>
        </a:graphic>
      </p:graphicFrame>
      <p:sp>
        <p:nvSpPr>
          <p:cNvPr id="3" name="TextBox 2"/>
          <p:cNvSpPr txBox="1"/>
          <p:nvPr/>
        </p:nvSpPr>
        <p:spPr>
          <a:xfrm>
            <a:off x="7485020" y="1066800"/>
            <a:ext cx="1658980" cy="276999"/>
          </a:xfrm>
          <a:prstGeom prst="rect">
            <a:avLst/>
          </a:prstGeom>
          <a:noFill/>
        </p:spPr>
        <p:txBody>
          <a:bodyPr wrap="none" rtlCol="0">
            <a:spAutoFit/>
          </a:bodyPr>
          <a:lstStyle/>
          <a:p>
            <a:r>
              <a:rPr lang="en-US" sz="1200" dirty="0" smtClean="0"/>
              <a:t>Updated August 2015</a:t>
            </a:r>
            <a:endParaRPr lang="en-US" sz="1200" dirty="0"/>
          </a:p>
        </p:txBody>
      </p:sp>
    </p:spTree>
    <p:extLst>
      <p:ext uri="{BB962C8B-B14F-4D97-AF65-F5344CB8AC3E}">
        <p14:creationId xmlns:p14="http://schemas.microsoft.com/office/powerpoint/2010/main" val="204747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cap="small" dirty="0" smtClean="0"/>
              <a:t>Article XI: Nonprofit Companies Formed Under Article XI of the New York </a:t>
            </a:r>
            <a:r>
              <a:rPr lang="en-US" sz="2400" b="1" cap="small" dirty="0" smtClean="0"/>
              <a:t>State Private </a:t>
            </a:r>
            <a:r>
              <a:rPr lang="en-US" sz="2400" b="1" cap="small" dirty="0" smtClean="0"/>
              <a:t>Housing Finance Law</a:t>
            </a:r>
            <a:endParaRPr lang="en-US" sz="2400" b="1" cap="small"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5721422"/>
              </p:ext>
            </p:extLst>
          </p:nvPr>
        </p:nvGraphicFramePr>
        <p:xfrm>
          <a:off x="457200" y="1371600"/>
          <a:ext cx="8458200" cy="4621051"/>
        </p:xfrm>
        <a:graphic>
          <a:graphicData uri="http://schemas.openxmlformats.org/drawingml/2006/table">
            <a:tbl>
              <a:tblPr firstCol="1">
                <a:tableStyleId>{F5AB1C69-6EDB-4FF4-983F-18BD219EF322}</a:tableStyleId>
              </a:tblPr>
              <a:tblGrid>
                <a:gridCol w="1784758"/>
                <a:gridCol w="6673442"/>
              </a:tblGrid>
              <a:tr h="410994">
                <a:tc>
                  <a:txBody>
                    <a:bodyPr/>
                    <a:lstStyle/>
                    <a:p>
                      <a:r>
                        <a:rPr lang="en-US" sz="1000" dirty="0" smtClean="0"/>
                        <a:t>Legislative</a:t>
                      </a:r>
                      <a:r>
                        <a:rPr lang="en-US" sz="1000" baseline="0" dirty="0" smtClean="0"/>
                        <a:t> Category</a:t>
                      </a:r>
                      <a:endParaRPr lang="en-US" sz="1000" dirty="0"/>
                    </a:p>
                  </a:txBody>
                  <a:tcPr anchor="ctr"/>
                </a:tc>
                <a:tc>
                  <a:txBody>
                    <a:bodyPr/>
                    <a:lstStyle/>
                    <a:p>
                      <a:r>
                        <a:rPr lang="en-US" sz="1000" dirty="0" smtClean="0"/>
                        <a:t>City Council approval required</a:t>
                      </a:r>
                      <a:r>
                        <a:rPr lang="en-US" sz="1000" baseline="0" dirty="0" smtClean="0"/>
                        <a:t>. Project </a:t>
                      </a:r>
                      <a:r>
                        <a:rPr lang="en-US" sz="1000" baseline="0" dirty="0" smtClean="0"/>
                        <a:t>must be </a:t>
                      </a:r>
                      <a:r>
                        <a:rPr lang="en-US" sz="1000" baseline="0" dirty="0" smtClean="0"/>
                        <a:t>submitted by HPD to the Council.</a:t>
                      </a:r>
                      <a:endParaRPr lang="en-US" sz="1000" dirty="0"/>
                    </a:p>
                  </a:txBody>
                  <a:tcPr anchor="ctr"/>
                </a:tc>
              </a:tr>
              <a:tr h="484351">
                <a:tc>
                  <a:txBody>
                    <a:bodyPr/>
                    <a:lstStyle/>
                    <a:p>
                      <a:r>
                        <a:rPr lang="en-US" sz="1000" dirty="0" smtClean="0"/>
                        <a:t>Eligible Developments</a:t>
                      </a:r>
                      <a:endParaRPr lang="en-US" sz="1000" dirty="0"/>
                    </a:p>
                  </a:txBody>
                  <a:tcPr anchor="ctr"/>
                </a:tc>
                <a:tc>
                  <a:txBody>
                    <a:bodyPr/>
                    <a:lstStyle/>
                    <a:p>
                      <a:r>
                        <a:rPr lang="en-US" sz="1000" dirty="0" smtClean="0"/>
                        <a:t>New</a:t>
                      </a:r>
                      <a:r>
                        <a:rPr lang="en-US" sz="1000" baseline="0" dirty="0" smtClean="0"/>
                        <a:t> construction and/or rehabilitation of affordable housing carried out by a Housing Development Fund Company (HDFC)</a:t>
                      </a:r>
                      <a:endParaRPr lang="en-US" sz="1000" dirty="0"/>
                    </a:p>
                  </a:txBody>
                  <a:tcPr anchor="ctr"/>
                </a:tc>
              </a:tr>
              <a:tr h="438554">
                <a:tc>
                  <a:txBody>
                    <a:bodyPr/>
                    <a:lstStyle/>
                    <a:p>
                      <a:r>
                        <a:rPr lang="en-US" sz="1000" dirty="0" smtClean="0"/>
                        <a:t>Application Costs</a:t>
                      </a:r>
                      <a:endParaRPr lang="en-US" sz="1000" dirty="0"/>
                    </a:p>
                  </a:txBody>
                  <a:tcPr anchor="ctr"/>
                </a:tc>
                <a:tc>
                  <a:txBody>
                    <a:bodyPr/>
                    <a:lstStyle/>
                    <a:p>
                      <a:r>
                        <a:rPr lang="en-US" sz="1000" dirty="0" smtClean="0"/>
                        <a:t>None</a:t>
                      </a:r>
                      <a:endParaRPr lang="en-US" sz="1000" dirty="0"/>
                    </a:p>
                  </a:txBody>
                  <a:tcPr anchor="ctr"/>
                </a:tc>
              </a:tr>
              <a:tr h="502629">
                <a:tc>
                  <a:txBody>
                    <a:bodyPr/>
                    <a:lstStyle/>
                    <a:p>
                      <a:r>
                        <a:rPr lang="en-US" sz="1000" dirty="0" smtClean="0"/>
                        <a:t>Sponsor Requirements</a:t>
                      </a:r>
                      <a:endParaRPr lang="en-US" sz="1000" dirty="0"/>
                    </a:p>
                  </a:txBody>
                  <a:tcPr anchor="ctr"/>
                </a:tc>
                <a:tc>
                  <a:txBody>
                    <a:bodyPr/>
                    <a:lstStyle/>
                    <a:p>
                      <a:r>
                        <a:rPr lang="en-US" sz="1000" dirty="0" smtClean="0"/>
                        <a:t>Sponsor must be a Housing Development Fund Company (HDFC). An HDFC is a corporation formed to build low-income housing. Each HDFC is individually-chartered</a:t>
                      </a:r>
                      <a:r>
                        <a:rPr lang="en-US" sz="1000" baseline="0" dirty="0" smtClean="0"/>
                        <a:t> by HPD or New York State Homes and Community Renewal (HCR).</a:t>
                      </a:r>
                      <a:endParaRPr lang="en-US" sz="1000" dirty="0"/>
                    </a:p>
                  </a:txBody>
                  <a:tcPr anchor="ctr"/>
                </a:tc>
              </a:tr>
              <a:tr h="502629">
                <a:tc>
                  <a:txBody>
                    <a:bodyPr/>
                    <a:lstStyle/>
                    <a:p>
                      <a:r>
                        <a:rPr lang="en-US" sz="1000" dirty="0" smtClean="0"/>
                        <a:t>Development Size Requirements</a:t>
                      </a:r>
                      <a:endParaRPr lang="en-US" sz="1000" dirty="0"/>
                    </a:p>
                  </a:txBody>
                  <a:tcPr anchor="ctr"/>
                </a:tc>
                <a:tc>
                  <a:txBody>
                    <a:bodyPr/>
                    <a:lstStyle/>
                    <a:p>
                      <a:r>
                        <a:rPr lang="en-US" sz="1000" dirty="0" smtClean="0"/>
                        <a:t>None</a:t>
                      </a:r>
                      <a:endParaRPr lang="en-US" sz="1000" dirty="0"/>
                    </a:p>
                  </a:txBody>
                  <a:tcPr anchor="ctr"/>
                </a:tc>
              </a:tr>
              <a:tr h="410994">
                <a:tc>
                  <a:txBody>
                    <a:bodyPr/>
                    <a:lstStyle/>
                    <a:p>
                      <a:r>
                        <a:rPr lang="en-US" sz="1000" dirty="0" smtClean="0"/>
                        <a:t>Geographic</a:t>
                      </a:r>
                      <a:r>
                        <a:rPr lang="en-US" sz="1000" baseline="0" dirty="0" smtClean="0"/>
                        <a:t> Limitations</a:t>
                      </a:r>
                      <a:endParaRPr lang="en-US" sz="1000" dirty="0"/>
                    </a:p>
                  </a:txBody>
                  <a:tcPr anchor="ctr"/>
                </a:tc>
                <a:tc>
                  <a:txBody>
                    <a:bodyPr/>
                    <a:lstStyle/>
                    <a:p>
                      <a:r>
                        <a:rPr lang="en-US" sz="1000" dirty="0" smtClean="0"/>
                        <a:t>None</a:t>
                      </a:r>
                      <a:endParaRPr lang="en-US" sz="1000" dirty="0"/>
                    </a:p>
                  </a:txBody>
                  <a:tcPr anchor="ctr"/>
                </a:tc>
              </a:tr>
              <a:tr h="502629">
                <a:tc>
                  <a:txBody>
                    <a:bodyPr/>
                    <a:lstStyle/>
                    <a:p>
                      <a:r>
                        <a:rPr lang="en-US" sz="1000" dirty="0" smtClean="0"/>
                        <a:t>Incentive Type</a:t>
                      </a:r>
                      <a:endParaRPr lang="en-US" sz="1000" dirty="0"/>
                    </a:p>
                  </a:txBody>
                  <a:tcPr anchor="ctr"/>
                </a:tc>
                <a:tc>
                  <a:txBody>
                    <a:bodyPr/>
                    <a:lstStyle/>
                    <a:p>
                      <a:r>
                        <a:rPr lang="en-US" sz="1000" dirty="0" smtClean="0"/>
                        <a:t>Project’s taxes are set up as a Payment In-Lieu</a:t>
                      </a:r>
                      <a:r>
                        <a:rPr lang="en-US" sz="1000" baseline="0" dirty="0" smtClean="0"/>
                        <a:t> of Taxes (PILOT) and can be as low as $0 or a shelter rent formula (i.e. percentage of gross rent).</a:t>
                      </a:r>
                      <a:endParaRPr lang="en-US" sz="1000" dirty="0"/>
                    </a:p>
                  </a:txBody>
                  <a:tcPr anchor="ctr"/>
                </a:tc>
              </a:tr>
              <a:tr h="484351">
                <a:tc>
                  <a:txBody>
                    <a:bodyPr/>
                    <a:lstStyle/>
                    <a:p>
                      <a:r>
                        <a:rPr lang="en-US" sz="1000" dirty="0" smtClean="0"/>
                        <a:t>Commercial Space</a:t>
                      </a:r>
                      <a:endParaRPr lang="en-US" sz="1000" dirty="0"/>
                    </a:p>
                  </a:txBody>
                  <a:tcPr anchor="ctr"/>
                </a:tc>
                <a:tc>
                  <a:txBody>
                    <a:bodyPr/>
                    <a:lstStyle/>
                    <a:p>
                      <a:r>
                        <a:rPr lang="en-US" sz="1000" dirty="0" smtClean="0"/>
                        <a:t>Not allowed for non-residential</a:t>
                      </a:r>
                      <a:r>
                        <a:rPr lang="en-US" sz="1000" baseline="0" dirty="0" smtClean="0"/>
                        <a:t> space.</a:t>
                      </a:r>
                      <a:endParaRPr lang="en-US" sz="1000" dirty="0"/>
                    </a:p>
                  </a:txBody>
                  <a:tcPr anchor="ctr"/>
                </a:tc>
              </a:tr>
              <a:tr h="472926">
                <a:tc>
                  <a:txBody>
                    <a:bodyPr/>
                    <a:lstStyle/>
                    <a:p>
                      <a:r>
                        <a:rPr lang="en-US" sz="1000" dirty="0" smtClean="0"/>
                        <a:t>Affordability</a:t>
                      </a:r>
                      <a:r>
                        <a:rPr lang="en-US" sz="1000" baseline="0" dirty="0" smtClean="0"/>
                        <a:t> Requirement</a:t>
                      </a:r>
                      <a:endParaRPr lang="en-US" sz="1000" dirty="0"/>
                    </a:p>
                  </a:txBody>
                  <a:tcPr anchor="ctr"/>
                </a:tc>
                <a:tc>
                  <a:txBody>
                    <a:bodyPr/>
                    <a:lstStyle/>
                    <a:p>
                      <a:r>
                        <a:rPr lang="en-US" sz="1000" dirty="0" smtClean="0"/>
                        <a:t>Generally, at least 2/3</a:t>
                      </a:r>
                      <a:r>
                        <a:rPr lang="en-US" sz="1000" baseline="0" dirty="0" smtClean="0"/>
                        <a:t> of the units must be affordable to households earning less than 165% of AMI.</a:t>
                      </a:r>
                      <a:endParaRPr lang="en-US" sz="1000" dirty="0"/>
                    </a:p>
                  </a:txBody>
                  <a:tcPr anchor="ctr"/>
                </a:tc>
              </a:tr>
              <a:tr h="410994">
                <a:tc>
                  <a:txBody>
                    <a:bodyPr/>
                    <a:lstStyle/>
                    <a:p>
                      <a:r>
                        <a:rPr lang="en-US" sz="1000" dirty="0" smtClean="0"/>
                        <a:t>Incentive</a:t>
                      </a:r>
                      <a:r>
                        <a:rPr lang="en-US" sz="1000" baseline="0" dirty="0" smtClean="0"/>
                        <a:t> Duration</a:t>
                      </a:r>
                      <a:endParaRPr lang="en-US" sz="1000" dirty="0"/>
                    </a:p>
                  </a:txBody>
                  <a:tcPr anchor="ctr"/>
                </a:tc>
                <a:tc>
                  <a:txBody>
                    <a:bodyPr/>
                    <a:lstStyle/>
                    <a:p>
                      <a:r>
                        <a:rPr lang="en-US" sz="1000" dirty="0" smtClean="0"/>
                        <a:t>As long as the regulatory agreement is outstanding but</a:t>
                      </a:r>
                      <a:r>
                        <a:rPr lang="en-US" sz="1000" baseline="0" dirty="0" smtClean="0"/>
                        <a:t> not to exceed 40 years.</a:t>
                      </a:r>
                      <a:endParaRPr lang="en-US" sz="1000" dirty="0"/>
                    </a:p>
                  </a:txBody>
                  <a:tcPr anchor="ctr"/>
                </a:tc>
              </a:tr>
            </a:tbl>
          </a:graphicData>
        </a:graphic>
      </p:graphicFrame>
      <p:sp>
        <p:nvSpPr>
          <p:cNvPr id="3" name="TextBox 2"/>
          <p:cNvSpPr txBox="1"/>
          <p:nvPr/>
        </p:nvSpPr>
        <p:spPr>
          <a:xfrm>
            <a:off x="7485020" y="1066800"/>
            <a:ext cx="1658980" cy="276999"/>
          </a:xfrm>
          <a:prstGeom prst="rect">
            <a:avLst/>
          </a:prstGeom>
          <a:noFill/>
        </p:spPr>
        <p:txBody>
          <a:bodyPr wrap="none" rtlCol="0">
            <a:spAutoFit/>
          </a:bodyPr>
          <a:lstStyle/>
          <a:p>
            <a:r>
              <a:rPr lang="en-US" sz="1200" dirty="0" smtClean="0"/>
              <a:t>Updated August 2015</a:t>
            </a:r>
            <a:endParaRPr lang="en-US" sz="1200" dirty="0"/>
          </a:p>
        </p:txBody>
      </p:sp>
    </p:spTree>
    <p:extLst>
      <p:ext uri="{BB962C8B-B14F-4D97-AF65-F5344CB8AC3E}">
        <p14:creationId xmlns:p14="http://schemas.microsoft.com/office/powerpoint/2010/main" val="2198934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Blank Presentation">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5192</TotalTime>
  <Words>4146</Words>
  <Application>Microsoft Office PowerPoint</Application>
  <PresentationFormat>On-screen Show (4:3)</PresentationFormat>
  <Paragraphs>478</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Blank Presentation</vt:lpstr>
      <vt:lpstr>INTRODUCTION</vt:lpstr>
      <vt:lpstr>Residential property tax incentive programs</vt:lpstr>
      <vt:lpstr>Summary of New York City Residential Property Tax Incentive Programs (Updated August 2015)</vt:lpstr>
      <vt:lpstr>421-a New Rental Construction or Conversion With Affordable Housing</vt:lpstr>
      <vt:lpstr>421-a New Rental Construction or Conversion With Affordable Housing (continued)</vt:lpstr>
      <vt:lpstr>421-a New Construction or Conversion Without Affordable Housing (Ownership Only)</vt:lpstr>
      <vt:lpstr>420-c: Low-Income Housing tax Credit Projects</vt:lpstr>
      <vt:lpstr>J-51: Rehabilitation And  Conversion</vt:lpstr>
      <vt:lpstr>Article XI: Nonprofit Companies Formed Under Article XI of the New York State Private Housing Finance Law</vt:lpstr>
      <vt:lpstr>Additional New York City Affordable Housing Incentive Programs (Updated August 2015)</vt:lpstr>
      <vt:lpstr>Common affordable housing development scenarios</vt:lpstr>
      <vt:lpstr>Scenario #1: Non-profit developer, New construction</vt:lpstr>
      <vt:lpstr>Scenario #2: Non-profit developer, Rehabilitation</vt:lpstr>
      <vt:lpstr>Scenario #3: For-profit developer, New construction</vt:lpstr>
      <vt:lpstr>Scenario #4: For-profit developer, Rehabilitation</vt:lpstr>
      <vt:lpstr>Which existing programs make the most sense for non-profit affordable housing developers?</vt:lpstr>
    </vt:vector>
  </TitlesOfParts>
  <Company>Pedram Mahdavi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Pedram Mahdavi</dc:creator>
  <cp:lastModifiedBy>Michael Freedman</cp:lastModifiedBy>
  <cp:revision>619</cp:revision>
  <cp:lastPrinted>2015-08-10T15:00:27Z</cp:lastPrinted>
  <dcterms:created xsi:type="dcterms:W3CDTF">2010-04-13T18:59:23Z</dcterms:created>
  <dcterms:modified xsi:type="dcterms:W3CDTF">2015-08-12T22:02:03Z</dcterms:modified>
</cp:coreProperties>
</file>